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8"/>
  </p:notesMasterIdLst>
  <p:sldIdLst>
    <p:sldId id="256" r:id="rId2"/>
    <p:sldId id="290" r:id="rId3"/>
    <p:sldId id="291" r:id="rId4"/>
    <p:sldId id="292" r:id="rId5"/>
    <p:sldId id="293" r:id="rId6"/>
    <p:sldId id="325" r:id="rId7"/>
    <p:sldId id="294" r:id="rId8"/>
    <p:sldId id="295" r:id="rId9"/>
    <p:sldId id="296" r:id="rId10"/>
    <p:sldId id="326" r:id="rId11"/>
    <p:sldId id="297" r:id="rId12"/>
    <p:sldId id="298" r:id="rId13"/>
    <p:sldId id="299" r:id="rId14"/>
    <p:sldId id="327" r:id="rId15"/>
    <p:sldId id="300" r:id="rId16"/>
    <p:sldId id="301" r:id="rId17"/>
    <p:sldId id="302" r:id="rId18"/>
    <p:sldId id="328" r:id="rId19"/>
    <p:sldId id="303" r:id="rId20"/>
    <p:sldId id="304" r:id="rId21"/>
    <p:sldId id="329" r:id="rId22"/>
    <p:sldId id="330" r:id="rId23"/>
    <p:sldId id="306" r:id="rId24"/>
    <p:sldId id="307" r:id="rId25"/>
    <p:sldId id="308" r:id="rId26"/>
    <p:sldId id="331" r:id="rId27"/>
    <p:sldId id="309" r:id="rId28"/>
    <p:sldId id="310" r:id="rId29"/>
    <p:sldId id="311" r:id="rId30"/>
    <p:sldId id="332" r:id="rId31"/>
    <p:sldId id="312" r:id="rId32"/>
    <p:sldId id="313" r:id="rId33"/>
    <p:sldId id="314" r:id="rId34"/>
    <p:sldId id="333" r:id="rId35"/>
    <p:sldId id="315" r:id="rId36"/>
    <p:sldId id="316" r:id="rId37"/>
    <p:sldId id="317" r:id="rId38"/>
    <p:sldId id="334" r:id="rId39"/>
    <p:sldId id="318" r:id="rId40"/>
    <p:sldId id="319" r:id="rId41"/>
    <p:sldId id="320" r:id="rId42"/>
    <p:sldId id="321" r:id="rId43"/>
    <p:sldId id="324" r:id="rId44"/>
    <p:sldId id="335" r:id="rId45"/>
    <p:sldId id="322" r:id="rId46"/>
    <p:sldId id="336" r:id="rId4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0DF89345-D47A-4AA2-B8D2-10A0B1FA7190}">
          <p14:sldIdLst>
            <p14:sldId id="256"/>
            <p14:sldId id="290"/>
            <p14:sldId id="291"/>
            <p14:sldId id="292"/>
            <p14:sldId id="293"/>
            <p14:sldId id="325"/>
            <p14:sldId id="294"/>
            <p14:sldId id="295"/>
            <p14:sldId id="296"/>
            <p14:sldId id="326"/>
            <p14:sldId id="297"/>
            <p14:sldId id="298"/>
            <p14:sldId id="299"/>
            <p14:sldId id="327"/>
            <p14:sldId id="300"/>
            <p14:sldId id="301"/>
            <p14:sldId id="302"/>
            <p14:sldId id="328"/>
            <p14:sldId id="303"/>
            <p14:sldId id="304"/>
            <p14:sldId id="329"/>
            <p14:sldId id="330"/>
            <p14:sldId id="306"/>
            <p14:sldId id="307"/>
            <p14:sldId id="308"/>
            <p14:sldId id="331"/>
            <p14:sldId id="309"/>
            <p14:sldId id="310"/>
            <p14:sldId id="311"/>
            <p14:sldId id="332"/>
            <p14:sldId id="312"/>
            <p14:sldId id="313"/>
            <p14:sldId id="314"/>
            <p14:sldId id="333"/>
            <p14:sldId id="315"/>
            <p14:sldId id="316"/>
            <p14:sldId id="317"/>
            <p14:sldId id="334"/>
            <p14:sldId id="318"/>
            <p14:sldId id="319"/>
            <p14:sldId id="320"/>
            <p14:sldId id="321"/>
            <p14:sldId id="324"/>
            <p14:sldId id="335"/>
            <p14:sldId id="322"/>
            <p14:sldId id="33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23" d="100"/>
          <a:sy n="123" d="100"/>
        </p:scale>
        <p:origin x="-288" y="12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209156-DAAD-4145-9C12-7D4B075758C7}" type="datetimeFigureOut">
              <a:rPr lang="de-DE" smtClean="0"/>
              <a:t>30.11.2011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FE568-F732-495F-B19B-ABA7DC19A97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1554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 smtClean="0"/>
              <a:t>Keiner kann einen ganzen Kuchen auf einmal essen!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FE568-F732-495F-B19B-ABA7DC19A97A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2433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 smtClean="0"/>
              <a:t>Keiner kann einen ganzen Kuchen auf einmal essen!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FE568-F732-495F-B19B-ABA7DC19A97A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2433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cd.jpg"/>
          <p:cNvPicPr>
            <a:picLocks noChangeAspect="1"/>
          </p:cNvPicPr>
          <p:nvPr userDrawn="1"/>
        </p:nvPicPr>
        <p:blipFill>
          <a:blip r:embed="rId2" cstate="print"/>
          <a:srcRect b="29549"/>
          <a:stretch>
            <a:fillRect/>
          </a:stretch>
        </p:blipFill>
        <p:spPr>
          <a:xfrm>
            <a:off x="0" y="2263785"/>
            <a:ext cx="9144000" cy="4594215"/>
          </a:xfrm>
          <a:prstGeom prst="rect">
            <a:avLst/>
          </a:prstGeom>
        </p:spPr>
      </p:pic>
      <p:pic>
        <p:nvPicPr>
          <p:cNvPr id="7" name="Grafik 6" descr="CollaborationDays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04056" y="188640"/>
            <a:ext cx="8172400" cy="2102263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8874" y="2095819"/>
            <a:ext cx="4579493" cy="67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Inhaltsplatzhalter 2"/>
          <p:cNvSpPr>
            <a:spLocks noGrp="1"/>
          </p:cNvSpPr>
          <p:nvPr>
            <p:ph sz="quarter" idx="13" hasCustomPrompt="1"/>
          </p:nvPr>
        </p:nvSpPr>
        <p:spPr>
          <a:xfrm>
            <a:off x="2745581" y="3933057"/>
            <a:ext cx="6002883" cy="19442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CH" dirty="0" smtClean="0"/>
              <a:t>Überschrift: </a:t>
            </a:r>
            <a:r>
              <a:rPr lang="de-CH" dirty="0" err="1" smtClean="0"/>
              <a:t>Aliquam</a:t>
            </a:r>
            <a:r>
              <a:rPr lang="de-CH" dirty="0" smtClean="0"/>
              <a:t> </a:t>
            </a:r>
            <a:r>
              <a:rPr lang="de-CH" dirty="0" err="1" smtClean="0"/>
              <a:t>lorem</a:t>
            </a:r>
            <a:r>
              <a:rPr lang="de-CH" dirty="0" smtClean="0"/>
              <a:t> ante </a:t>
            </a:r>
            <a:r>
              <a:rPr lang="de-CH" dirty="0" err="1" smtClean="0"/>
              <a:t>dapibus</a:t>
            </a:r>
            <a:r>
              <a:rPr lang="de-CH" dirty="0" smtClean="0"/>
              <a:t> in </a:t>
            </a:r>
            <a:r>
              <a:rPr lang="de-CH" dirty="0" err="1" smtClean="0"/>
              <a:t>viverra</a:t>
            </a:r>
            <a:r>
              <a:rPr lang="de-CH" dirty="0" smtClean="0"/>
              <a:t> </a:t>
            </a:r>
            <a:r>
              <a:rPr lang="de-CH" dirty="0" err="1" smtClean="0"/>
              <a:t>quis</a:t>
            </a:r>
            <a:r>
              <a:rPr lang="de-CH" dirty="0" smtClean="0"/>
              <a:t> </a:t>
            </a:r>
            <a:r>
              <a:rPr lang="de-CH" dirty="0" err="1" smtClean="0"/>
              <a:t>feugiat</a:t>
            </a:r>
            <a:r>
              <a:rPr lang="de-CH" dirty="0" smtClean="0"/>
              <a:t> a </a:t>
            </a:r>
            <a:r>
              <a:rPr lang="de-CH" dirty="0" err="1" smtClean="0"/>
              <a:t>tellus</a:t>
            </a:r>
            <a:r>
              <a:rPr lang="de-CH" dirty="0" smtClean="0"/>
              <a:t>.</a:t>
            </a:r>
            <a:endParaRPr lang="de-CH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442" y="6021288"/>
            <a:ext cx="2463014" cy="611077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400" y="6020366"/>
            <a:ext cx="1114616" cy="639206"/>
          </a:xfrm>
          <a:prstGeom prst="rect">
            <a:avLst/>
          </a:prstGeom>
        </p:spPr>
      </p:pic>
      <p:sp>
        <p:nvSpPr>
          <p:cNvPr id="12" name="Bildplatzhalter 13"/>
          <p:cNvSpPr>
            <a:spLocks noGrp="1"/>
          </p:cNvSpPr>
          <p:nvPr>
            <p:ph type="pic" sz="quarter" idx="14" hasCustomPrompt="1"/>
          </p:nvPr>
        </p:nvSpPr>
        <p:spPr>
          <a:xfrm>
            <a:off x="504056" y="3549651"/>
            <a:ext cx="1800993" cy="13915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aseline="0"/>
            </a:lvl1pPr>
          </a:lstStyle>
          <a:p>
            <a:r>
              <a:rPr lang="de-CH" dirty="0" smtClean="0"/>
              <a:t>Insert </a:t>
            </a:r>
            <a:r>
              <a:rPr lang="de-CH" dirty="0" err="1" smtClean="0"/>
              <a:t>your</a:t>
            </a:r>
            <a:r>
              <a:rPr lang="de-CH" dirty="0" smtClean="0"/>
              <a:t> Logo </a:t>
            </a:r>
            <a:r>
              <a:rPr lang="de-CH" dirty="0" err="1" smtClean="0"/>
              <a:t>here</a:t>
            </a:r>
            <a:endParaRPr lang="de-CH" dirty="0"/>
          </a:p>
        </p:txBody>
      </p:sp>
      <p:sp>
        <p:nvSpPr>
          <p:cNvPr id="13" name="Inhaltsplatzhalter 17"/>
          <p:cNvSpPr>
            <a:spLocks noGrp="1"/>
          </p:cNvSpPr>
          <p:nvPr>
            <p:ph sz="quarter" idx="15" hasCustomPrompt="1"/>
          </p:nvPr>
        </p:nvSpPr>
        <p:spPr>
          <a:xfrm>
            <a:off x="2744924" y="3429000"/>
            <a:ext cx="6003540" cy="4320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3000"/>
            </a:lvl1pPr>
          </a:lstStyle>
          <a:p>
            <a:pPr lvl="0"/>
            <a:r>
              <a:rPr lang="de-DE" dirty="0" smtClean="0"/>
              <a:t>Vorname Name</a:t>
            </a:r>
            <a:endParaRPr lang="de-CH" dirty="0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6205562"/>
            <a:ext cx="2195525" cy="52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851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04000" y="6328800"/>
            <a:ext cx="5400000" cy="3132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5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de-DE" smtClean="0"/>
              <a:t>Warum SharePoint Projekte scheitern? - 10 Antworten!</a:t>
            </a:r>
            <a:endParaRPr lang="de-CH" dirty="0"/>
          </a:p>
        </p:txBody>
      </p:sp>
      <p:sp>
        <p:nvSpPr>
          <p:cNvPr id="7" name="Inhaltsplatzhalter 11"/>
          <p:cNvSpPr>
            <a:spLocks noGrp="1"/>
          </p:cNvSpPr>
          <p:nvPr>
            <p:ph sz="quarter" idx="13" hasCustomPrompt="1"/>
          </p:nvPr>
        </p:nvSpPr>
        <p:spPr>
          <a:xfrm>
            <a:off x="493938" y="1587794"/>
            <a:ext cx="8254526" cy="443349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FontTx/>
              <a:buNone/>
              <a:defRPr lang="de-CH" sz="2800" baseline="0" dirty="0">
                <a:latin typeface="Calibri" pitchFamily="34" charset="0"/>
                <a:ea typeface="Segoe UI" pitchFamily="34" charset="0"/>
                <a:cs typeface="Calibri" pitchFamily="34" charset="0"/>
              </a:defRPr>
            </a:lvl1pPr>
            <a:lvl2pPr>
              <a:defRPr sz="3200"/>
            </a:lvl2pPr>
            <a:lvl3pPr>
              <a:buFontTx/>
              <a:buNone/>
              <a:defRPr sz="3200"/>
            </a:lvl3pPr>
          </a:lstStyle>
          <a:p>
            <a:pPr lvl="0"/>
            <a:r>
              <a:rPr lang="de-CH" sz="3000" dirty="0" err="1" smtClean="0"/>
              <a:t>Always</a:t>
            </a:r>
            <a:r>
              <a:rPr lang="de-CH" sz="3000" dirty="0" smtClean="0"/>
              <a:t> </a:t>
            </a:r>
            <a:r>
              <a:rPr lang="de-CH" sz="3000" dirty="0" err="1" smtClean="0"/>
              <a:t>use</a:t>
            </a:r>
            <a:r>
              <a:rPr lang="de-CH" sz="3000" dirty="0" smtClean="0"/>
              <a:t> </a:t>
            </a:r>
            <a:r>
              <a:rPr lang="de-CH" sz="3000" dirty="0" err="1" smtClean="0"/>
              <a:t>the</a:t>
            </a:r>
            <a:r>
              <a:rPr lang="de-CH" sz="3000" dirty="0" smtClean="0"/>
              <a:t> </a:t>
            </a:r>
            <a:r>
              <a:rPr lang="de-CH" sz="3000" dirty="0" err="1" smtClean="0"/>
              <a:t>stated</a:t>
            </a:r>
            <a:r>
              <a:rPr lang="de-CH" sz="3000" dirty="0" smtClean="0"/>
              <a:t> </a:t>
            </a:r>
            <a:r>
              <a:rPr lang="de-CH" sz="3000" dirty="0" err="1" smtClean="0"/>
              <a:t>space</a:t>
            </a:r>
            <a:r>
              <a:rPr lang="de-CH" sz="3000" dirty="0" smtClean="0"/>
              <a:t> </a:t>
            </a:r>
            <a:r>
              <a:rPr lang="de-CH" sz="3000" dirty="0" err="1" smtClean="0"/>
              <a:t>between</a:t>
            </a:r>
            <a:r>
              <a:rPr lang="de-CH" sz="3000" dirty="0" smtClean="0"/>
              <a:t> </a:t>
            </a:r>
            <a:r>
              <a:rPr lang="de-CH" sz="3000" dirty="0" err="1" smtClean="0"/>
              <a:t>objects</a:t>
            </a:r>
            <a:r>
              <a:rPr lang="de-CH" sz="3000" dirty="0" smtClean="0"/>
              <a:t>. Do not </a:t>
            </a:r>
            <a:r>
              <a:rPr lang="de-CH" sz="3000" dirty="0" err="1" smtClean="0"/>
              <a:t>change</a:t>
            </a:r>
            <a:r>
              <a:rPr lang="de-CH" sz="3000" dirty="0" smtClean="0"/>
              <a:t> </a:t>
            </a:r>
            <a:r>
              <a:rPr lang="de-CH" sz="3000" dirty="0" err="1" smtClean="0"/>
              <a:t>font</a:t>
            </a:r>
            <a:r>
              <a:rPr lang="de-CH" sz="3000" dirty="0" smtClean="0"/>
              <a:t> type, </a:t>
            </a:r>
            <a:r>
              <a:rPr lang="de-CH" sz="3000" dirty="0" err="1" smtClean="0"/>
              <a:t>font</a:t>
            </a:r>
            <a:r>
              <a:rPr lang="de-CH" sz="3000" dirty="0" smtClean="0"/>
              <a:t> </a:t>
            </a:r>
            <a:r>
              <a:rPr lang="de-CH" sz="3000" dirty="0" err="1" smtClean="0"/>
              <a:t>size</a:t>
            </a:r>
            <a:r>
              <a:rPr lang="de-CH" sz="3000" dirty="0" smtClean="0"/>
              <a:t>, </a:t>
            </a:r>
            <a:r>
              <a:rPr lang="de-CH" sz="3000" dirty="0" err="1" smtClean="0"/>
              <a:t>formatting</a:t>
            </a:r>
            <a:r>
              <a:rPr lang="de-CH" sz="3000" dirty="0" smtClean="0"/>
              <a:t> </a:t>
            </a:r>
            <a:r>
              <a:rPr lang="de-CH" sz="3000" dirty="0" err="1" smtClean="0"/>
              <a:t>or</a:t>
            </a:r>
            <a:r>
              <a:rPr lang="de-CH" sz="3000" dirty="0" smtClean="0"/>
              <a:t> </a:t>
            </a:r>
            <a:r>
              <a:rPr lang="de-CH" sz="3000" dirty="0" err="1" smtClean="0"/>
              <a:t>colors</a:t>
            </a:r>
            <a:r>
              <a:rPr lang="de-CH" sz="3000" dirty="0" smtClean="0"/>
              <a:t>.</a:t>
            </a:r>
            <a:br>
              <a:rPr lang="de-CH" sz="3000" dirty="0" smtClean="0"/>
            </a:br>
            <a:r>
              <a:rPr lang="de-CH" sz="3000" dirty="0" err="1" smtClean="0"/>
              <a:t>Thank</a:t>
            </a:r>
            <a:r>
              <a:rPr lang="de-CH" sz="3000" dirty="0" smtClean="0"/>
              <a:t> </a:t>
            </a:r>
            <a:r>
              <a:rPr lang="de-CH" sz="3000" dirty="0" err="1" smtClean="0"/>
              <a:t>you</a:t>
            </a:r>
            <a:r>
              <a:rPr lang="de-CH" sz="3000" dirty="0" smtClean="0"/>
              <a:t>!</a:t>
            </a:r>
            <a:endParaRPr lang="de-CH" sz="3000" dirty="0" smtClean="0">
              <a:latin typeface="+mj-lt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Grafik 7" descr="CollaborationDay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32240" y="6222011"/>
            <a:ext cx="2052664" cy="528026"/>
          </a:xfrm>
          <a:prstGeom prst="rect">
            <a:avLst/>
          </a:prstGeom>
        </p:spPr>
      </p:pic>
      <p:sp>
        <p:nvSpPr>
          <p:cNvPr id="10" name="Inhaltsplatzhalter 8"/>
          <p:cNvSpPr>
            <a:spLocks noGrp="1"/>
          </p:cNvSpPr>
          <p:nvPr>
            <p:ph sz="quarter" idx="15" hasCustomPrompt="1"/>
          </p:nvPr>
        </p:nvSpPr>
        <p:spPr>
          <a:xfrm>
            <a:off x="500736" y="396497"/>
            <a:ext cx="8247727" cy="800256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5000" b="1" baseline="0"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de-DE" dirty="0" smtClean="0"/>
              <a:t>Überschrift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24491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ume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02920" y="6328370"/>
            <a:ext cx="5400000" cy="31300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5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de-DE" smtClean="0"/>
              <a:t>Warum SharePoint Projekte scheitern? - 10 Antworten!</a:t>
            </a:r>
            <a:endParaRPr lang="de-CH" dirty="0"/>
          </a:p>
        </p:txBody>
      </p:sp>
      <p:sp>
        <p:nvSpPr>
          <p:cNvPr id="6" name="Inhaltsplatzhalter 11"/>
          <p:cNvSpPr>
            <a:spLocks noGrp="1"/>
          </p:cNvSpPr>
          <p:nvPr>
            <p:ph sz="quarter" idx="13" hasCustomPrompt="1"/>
          </p:nvPr>
        </p:nvSpPr>
        <p:spPr>
          <a:xfrm>
            <a:off x="493938" y="1587794"/>
            <a:ext cx="8254526" cy="4433493"/>
          </a:xfrm>
          <a:prstGeom prst="rect">
            <a:avLst/>
          </a:prstGeom>
        </p:spPr>
        <p:txBody>
          <a:bodyPr lIns="0" tIns="0" rIns="0" bIns="0"/>
          <a:lstStyle>
            <a:lvl1pPr marL="358775" indent="-358775" algn="l">
              <a:lnSpc>
                <a:spcPct val="100000"/>
              </a:lnSpc>
              <a:buFont typeface="Wingdings" pitchFamily="2" charset="2"/>
              <a:buChar char="§"/>
              <a:defRPr lang="de-CH" sz="3400" baseline="0" dirty="0">
                <a:ea typeface="Segoe UI" pitchFamily="34" charset="0"/>
                <a:cs typeface="Segoe UI" pitchFamily="34" charset="0"/>
              </a:defRPr>
            </a:lvl1pPr>
            <a:lvl2pPr marL="628650" indent="-269875">
              <a:buFont typeface="Arial" pitchFamily="34" charset="0"/>
              <a:buChar char="•"/>
              <a:defRPr sz="3000"/>
            </a:lvl2pPr>
            <a:lvl3pPr>
              <a:buFont typeface="Courier New" pitchFamily="49" charset="0"/>
              <a:buNone/>
              <a:tabLst/>
              <a:defRPr sz="3200"/>
            </a:lvl3pPr>
          </a:lstStyle>
          <a:p>
            <a:pPr lvl="0"/>
            <a:r>
              <a:rPr lang="de-CH" sz="3000" dirty="0" err="1" smtClean="0"/>
              <a:t>Lorem</a:t>
            </a:r>
            <a:r>
              <a:rPr lang="de-CH" sz="3000" dirty="0" smtClean="0"/>
              <a:t> </a:t>
            </a:r>
            <a:r>
              <a:rPr lang="de-CH" sz="3000" dirty="0" err="1" smtClean="0"/>
              <a:t>ipsum</a:t>
            </a:r>
            <a:r>
              <a:rPr lang="de-CH" sz="3000" dirty="0" smtClean="0"/>
              <a:t> </a:t>
            </a:r>
            <a:r>
              <a:rPr lang="de-CH" sz="3000" dirty="0" err="1" smtClean="0"/>
              <a:t>dolor</a:t>
            </a:r>
            <a:r>
              <a:rPr lang="de-CH" sz="3000" dirty="0" smtClean="0"/>
              <a:t> </a:t>
            </a:r>
            <a:r>
              <a:rPr lang="de-CH" sz="3000" dirty="0" err="1" smtClean="0"/>
              <a:t>sit</a:t>
            </a:r>
            <a:r>
              <a:rPr lang="de-CH" sz="3000" dirty="0" smtClean="0"/>
              <a:t> </a:t>
            </a:r>
            <a:r>
              <a:rPr lang="de-CH" sz="3000" dirty="0" err="1" smtClean="0"/>
              <a:t>amet</a:t>
            </a:r>
            <a:endParaRPr lang="de-CH" sz="3000" dirty="0" smtClean="0"/>
          </a:p>
          <a:p>
            <a:pPr lvl="1"/>
            <a:r>
              <a:rPr lang="de-CH" sz="3000" dirty="0" err="1" smtClean="0"/>
              <a:t>Consectetuer</a:t>
            </a:r>
            <a:r>
              <a:rPr lang="de-CH" sz="3000" dirty="0" smtClean="0"/>
              <a:t> </a:t>
            </a:r>
            <a:r>
              <a:rPr lang="de-CH" sz="3000" dirty="0" err="1" smtClean="0"/>
              <a:t>adipiscing</a:t>
            </a:r>
            <a:r>
              <a:rPr lang="de-CH" sz="3000" dirty="0" smtClean="0"/>
              <a:t> </a:t>
            </a:r>
            <a:r>
              <a:rPr lang="de-CH" sz="3000" dirty="0" err="1" smtClean="0"/>
              <a:t>elit</a:t>
            </a:r>
            <a:endParaRPr lang="de-CH" sz="3000" dirty="0" smtClean="0"/>
          </a:p>
          <a:p>
            <a:pPr lvl="1"/>
            <a:r>
              <a:rPr lang="de-CH" sz="3000" dirty="0" err="1" smtClean="0"/>
              <a:t>Aenean</a:t>
            </a:r>
            <a:r>
              <a:rPr lang="de-CH" sz="3000" dirty="0" smtClean="0"/>
              <a:t> commodo </a:t>
            </a:r>
            <a:r>
              <a:rPr lang="de-CH" sz="3000" dirty="0" err="1" smtClean="0"/>
              <a:t>ligula</a:t>
            </a:r>
            <a:r>
              <a:rPr lang="de-CH" sz="3000" dirty="0" smtClean="0"/>
              <a:t> </a:t>
            </a:r>
            <a:r>
              <a:rPr lang="de-CH" sz="3000" dirty="0" err="1" smtClean="0"/>
              <a:t>eget</a:t>
            </a:r>
            <a:r>
              <a:rPr lang="de-CH" sz="3000" dirty="0" smtClean="0"/>
              <a:t> </a:t>
            </a:r>
            <a:r>
              <a:rPr lang="de-CH" sz="3000" dirty="0" err="1" smtClean="0"/>
              <a:t>dolor</a:t>
            </a:r>
            <a:endParaRPr lang="de-CH" sz="3000" dirty="0" smtClean="0"/>
          </a:p>
          <a:p>
            <a:pPr lvl="1"/>
            <a:r>
              <a:rPr lang="de-CH" sz="3000" dirty="0" err="1" smtClean="0"/>
              <a:t>Aenean</a:t>
            </a:r>
            <a:r>
              <a:rPr lang="de-CH" sz="3000" dirty="0" smtClean="0"/>
              <a:t> </a:t>
            </a:r>
            <a:r>
              <a:rPr lang="de-CH" sz="3000" dirty="0" err="1" smtClean="0"/>
              <a:t>massa</a:t>
            </a:r>
            <a:endParaRPr lang="de-CH" sz="3000" dirty="0" smtClean="0"/>
          </a:p>
          <a:p>
            <a:pPr lvl="0"/>
            <a:r>
              <a:rPr lang="de-CH" sz="3000" dirty="0" smtClean="0"/>
              <a:t>Cum </a:t>
            </a:r>
            <a:r>
              <a:rPr lang="de-CH" sz="3000" dirty="0" err="1" smtClean="0"/>
              <a:t>sociis</a:t>
            </a:r>
            <a:r>
              <a:rPr lang="de-CH" sz="3000" dirty="0" smtClean="0"/>
              <a:t> </a:t>
            </a:r>
            <a:r>
              <a:rPr lang="de-CH" sz="3000" dirty="0" err="1" smtClean="0"/>
              <a:t>natoque</a:t>
            </a:r>
            <a:r>
              <a:rPr lang="de-CH" sz="3000" dirty="0" smtClean="0"/>
              <a:t> </a:t>
            </a:r>
            <a:r>
              <a:rPr lang="de-CH" sz="3000" dirty="0" err="1" smtClean="0"/>
              <a:t>penatibus</a:t>
            </a:r>
            <a:endParaRPr lang="de-CH" sz="3000" dirty="0">
              <a:latin typeface="+mj-lt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" name="Grafik 6" descr="CollaborationDay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32240" y="6222011"/>
            <a:ext cx="2052664" cy="528026"/>
          </a:xfrm>
          <a:prstGeom prst="rect">
            <a:avLst/>
          </a:prstGeom>
        </p:spPr>
      </p:pic>
      <p:sp>
        <p:nvSpPr>
          <p:cNvPr id="9" name="Inhaltsplatzhalter 8"/>
          <p:cNvSpPr>
            <a:spLocks noGrp="1"/>
          </p:cNvSpPr>
          <p:nvPr>
            <p:ph sz="quarter" idx="15" hasCustomPrompt="1"/>
          </p:nvPr>
        </p:nvSpPr>
        <p:spPr>
          <a:xfrm>
            <a:off x="500736" y="396497"/>
            <a:ext cx="8247727" cy="800256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5000" b="1" baseline="0"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de-DE" dirty="0" smtClean="0"/>
              <a:t>Überschrift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94595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cd.jpg"/>
          <p:cNvPicPr>
            <a:picLocks noChangeAspect="1"/>
          </p:cNvPicPr>
          <p:nvPr userDrawn="1"/>
        </p:nvPicPr>
        <p:blipFill>
          <a:blip r:embed="rId2" cstate="print"/>
          <a:srcRect b="29549"/>
          <a:stretch>
            <a:fillRect/>
          </a:stretch>
        </p:blipFill>
        <p:spPr>
          <a:xfrm>
            <a:off x="0" y="2263785"/>
            <a:ext cx="9144000" cy="4594215"/>
          </a:xfrm>
          <a:prstGeom prst="rect">
            <a:avLst/>
          </a:prstGeom>
        </p:spPr>
      </p:pic>
      <p:pic>
        <p:nvPicPr>
          <p:cNvPr id="7" name="Grafik 6" descr="CollaborationDays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04056" y="188640"/>
            <a:ext cx="8172400" cy="2102263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8874" y="2095819"/>
            <a:ext cx="4579493" cy="67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Inhaltsplatzhalter 17"/>
          <p:cNvSpPr>
            <a:spLocks noGrp="1"/>
          </p:cNvSpPr>
          <p:nvPr>
            <p:ph sz="quarter" idx="12" hasCustomPrompt="1"/>
          </p:nvPr>
        </p:nvSpPr>
        <p:spPr>
          <a:xfrm>
            <a:off x="2789374" y="3429000"/>
            <a:ext cx="5400278" cy="5760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3000"/>
            </a:lvl1pPr>
          </a:lstStyle>
          <a:p>
            <a:pPr lvl="0"/>
            <a:r>
              <a:rPr lang="de-DE" dirty="0" smtClean="0"/>
              <a:t>Vorname Name</a:t>
            </a:r>
            <a:endParaRPr lang="de-CH" dirty="0"/>
          </a:p>
        </p:txBody>
      </p:sp>
      <p:sp>
        <p:nvSpPr>
          <p:cNvPr id="10" name="Inhaltsplatzhalter 7"/>
          <p:cNvSpPr>
            <a:spLocks noGrp="1"/>
          </p:cNvSpPr>
          <p:nvPr>
            <p:ph sz="quarter" idx="14" hasCustomPrompt="1"/>
          </p:nvPr>
        </p:nvSpPr>
        <p:spPr>
          <a:xfrm>
            <a:off x="2716845" y="3717032"/>
            <a:ext cx="6319651" cy="217209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FontTx/>
              <a:buNone/>
              <a:defRPr sz="15000" b="1" i="1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de-DE" dirty="0" smtClean="0"/>
              <a:t>Demo</a:t>
            </a:r>
            <a:endParaRPr lang="de-CH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442" y="6021288"/>
            <a:ext cx="2463014" cy="611077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400" y="6020366"/>
            <a:ext cx="1114616" cy="639206"/>
          </a:xfrm>
          <a:prstGeom prst="rect">
            <a:avLst/>
          </a:prstGeom>
        </p:spPr>
      </p:pic>
      <p:sp>
        <p:nvSpPr>
          <p:cNvPr id="13" name="Bildplatzhalter 13"/>
          <p:cNvSpPr>
            <a:spLocks noGrp="1"/>
          </p:cNvSpPr>
          <p:nvPr>
            <p:ph type="pic" sz="quarter" idx="15" hasCustomPrompt="1"/>
          </p:nvPr>
        </p:nvSpPr>
        <p:spPr>
          <a:xfrm>
            <a:off x="504056" y="3549651"/>
            <a:ext cx="1800993" cy="13915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aseline="0"/>
            </a:lvl1pPr>
          </a:lstStyle>
          <a:p>
            <a:r>
              <a:rPr lang="de-CH" dirty="0" smtClean="0"/>
              <a:t>Insert </a:t>
            </a:r>
            <a:r>
              <a:rPr lang="de-CH" dirty="0" err="1" smtClean="0"/>
              <a:t>your</a:t>
            </a:r>
            <a:r>
              <a:rPr lang="de-CH" dirty="0" smtClean="0"/>
              <a:t> Logo </a:t>
            </a:r>
            <a:r>
              <a:rPr lang="de-CH" dirty="0" err="1" smtClean="0"/>
              <a:t>here</a:t>
            </a:r>
            <a:endParaRPr lang="de-CH" dirty="0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6205562"/>
            <a:ext cx="2195525" cy="52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154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thing special to s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 descr="cd.jpg"/>
          <p:cNvPicPr>
            <a:picLocks noChangeAspect="1"/>
          </p:cNvPicPr>
          <p:nvPr userDrawn="1"/>
        </p:nvPicPr>
        <p:blipFill>
          <a:blip r:embed="rId2" cstate="print"/>
          <a:srcRect b="29549"/>
          <a:stretch>
            <a:fillRect/>
          </a:stretch>
        </p:blipFill>
        <p:spPr>
          <a:xfrm>
            <a:off x="0" y="2263785"/>
            <a:ext cx="9144000" cy="4594215"/>
          </a:xfrm>
          <a:prstGeom prst="rect">
            <a:avLst/>
          </a:prstGeom>
        </p:spPr>
      </p:pic>
      <p:pic>
        <p:nvPicPr>
          <p:cNvPr id="16" name="Grafik 15" descr="CollaborationDays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04056" y="188640"/>
            <a:ext cx="8172400" cy="2102263"/>
          </a:xfrm>
          <a:prstGeom prst="rect">
            <a:avLst/>
          </a:prstGeom>
        </p:spPr>
      </p:pic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8874" y="2095819"/>
            <a:ext cx="4579493" cy="67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Inhaltsplatzhalter 11"/>
          <p:cNvSpPr>
            <a:spLocks noGrp="1"/>
          </p:cNvSpPr>
          <p:nvPr>
            <p:ph sz="quarter" idx="11" hasCustomPrompt="1"/>
          </p:nvPr>
        </p:nvSpPr>
        <p:spPr>
          <a:xfrm>
            <a:off x="493938" y="3645024"/>
            <a:ext cx="8254526" cy="50405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FontTx/>
              <a:buNone/>
              <a:defRPr lang="de-CH" sz="2800" baseline="0" dirty="0">
                <a:ea typeface="Segoe UI" pitchFamily="34" charset="0"/>
                <a:cs typeface="Segoe UI" pitchFamily="34" charset="0"/>
              </a:defRPr>
            </a:lvl1pPr>
            <a:lvl2pPr>
              <a:defRPr sz="3200"/>
            </a:lvl2pPr>
            <a:lvl3pPr>
              <a:buFontTx/>
              <a:buNone/>
              <a:defRPr sz="3200"/>
            </a:lvl3pPr>
          </a:lstStyle>
          <a:p>
            <a:pPr lvl="0"/>
            <a:r>
              <a:rPr lang="de-CH" sz="3000" dirty="0" smtClean="0"/>
              <a:t>Spezieller Hinweis</a:t>
            </a:r>
            <a:endParaRPr lang="de-CH" sz="3000" dirty="0"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Inhaltsplatzhalter 2"/>
          <p:cNvSpPr>
            <a:spLocks noGrp="1"/>
          </p:cNvSpPr>
          <p:nvPr>
            <p:ph sz="quarter" idx="12" hasCustomPrompt="1"/>
          </p:nvPr>
        </p:nvSpPr>
        <p:spPr>
          <a:xfrm>
            <a:off x="495722" y="4149080"/>
            <a:ext cx="8252742" cy="12961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5000"/>
              </a:lnSpc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CH" sz="5000" dirty="0" smtClean="0"/>
              <a:t>Auf ein Tool oder so…</a:t>
            </a:r>
          </a:p>
          <a:p>
            <a:pPr lvl="0"/>
            <a:r>
              <a:rPr lang="de-CH" sz="5000" dirty="0" smtClean="0"/>
              <a:t>Zweite Zeile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" name="Grafik 19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398" y="6021288"/>
            <a:ext cx="2463014" cy="611077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56" y="6020366"/>
            <a:ext cx="1114616" cy="639206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884" y="6205562"/>
            <a:ext cx="2195525" cy="52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260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3096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jpeg"/><Relationship Id="rId4" Type="http://schemas.openxmlformats.org/officeDocument/2006/relationships/image" Target="../media/image28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 smtClean="0"/>
              <a:t>Warum</a:t>
            </a:r>
            <a:r>
              <a:rPr lang="en-US" dirty="0" smtClean="0"/>
              <a:t> SharePoint </a:t>
            </a:r>
            <a:r>
              <a:rPr lang="en-US" dirty="0" err="1" smtClean="0"/>
              <a:t>Projekte</a:t>
            </a:r>
            <a:r>
              <a:rPr lang="en-US" dirty="0" smtClean="0"/>
              <a:t> </a:t>
            </a:r>
            <a:r>
              <a:rPr lang="en-US" dirty="0" err="1" smtClean="0"/>
              <a:t>scheitern</a:t>
            </a:r>
            <a:r>
              <a:rPr lang="en-US" dirty="0" smtClean="0"/>
              <a:t>?</a:t>
            </a:r>
          </a:p>
          <a:p>
            <a:r>
              <a:rPr lang="en-US" dirty="0" smtClean="0"/>
              <a:t>10 </a:t>
            </a:r>
            <a:r>
              <a:rPr lang="en-US" dirty="0" err="1" smtClean="0"/>
              <a:t>Antworten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156" y1="29427" x2="5156" y2="29427"/>
                        <a14:foregroundMark x1="55469" y1="34375" x2="55469" y2="34375"/>
                        <a14:foregroundMark x1="81719" y1="53646" x2="81719" y2="53646"/>
                        <a14:foregroundMark x1="81406" y1="63802" x2="81406" y2="63802"/>
                        <a14:foregroundMark x1="83906" y1="48698" x2="83906" y2="48698"/>
                        <a14:foregroundMark x1="82656" y1="13542" x2="82656" y2="13542"/>
                        <a14:foregroundMark x1="89063" y1="29427" x2="89063" y2="29427"/>
                        <a14:foregroundMark x1="79688" y1="32292" x2="79688" y2="32292"/>
                        <a14:foregroundMark x1="84375" y1="15625" x2="84375" y2="15625"/>
                        <a14:foregroundMark x1="83906" y1="16406" x2="85156" y2="6250"/>
                        <a14:foregroundMark x1="81406" y1="37240" x2="85625" y2="83854"/>
                        <a14:foregroundMark x1="32804" y1="44248" x2="32804" y2="442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56" y="3705027"/>
            <a:ext cx="1800000" cy="1080000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 smtClean="0"/>
              <a:t>Andrej Doms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50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Warum SharePoint Projekte scheitern? - 10 Antworten!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Bewertungssysteme motivieren zusätzlich.</a:t>
            </a:r>
            <a:br>
              <a:rPr lang="de-DE" dirty="0"/>
            </a:br>
            <a:r>
              <a:rPr lang="de-DE" dirty="0"/>
              <a:t>=&gt; Expertenstatus</a:t>
            </a:r>
          </a:p>
          <a:p>
            <a:r>
              <a:rPr lang="de-DE" dirty="0" smtClean="0"/>
              <a:t>90-9-1 </a:t>
            </a:r>
            <a:r>
              <a:rPr lang="de-DE" dirty="0"/>
              <a:t>Regel bedenken</a:t>
            </a:r>
          </a:p>
          <a:p>
            <a:r>
              <a:rPr lang="de-DE" dirty="0"/>
              <a:t>1% Autoren</a:t>
            </a:r>
          </a:p>
          <a:p>
            <a:r>
              <a:rPr lang="de-DE" dirty="0"/>
              <a:t>9% Teilnehmer</a:t>
            </a:r>
          </a:p>
          <a:p>
            <a:r>
              <a:rPr lang="de-DE" dirty="0"/>
              <a:t>90% Konsumenten</a:t>
            </a:r>
          </a:p>
          <a:p>
            <a:r>
              <a:rPr lang="de-DE" dirty="0"/>
              <a:t>Moderation ist unerlässlich.</a:t>
            </a:r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de-DE" dirty="0"/>
              <a:t>Tools lösen keine </a:t>
            </a:r>
            <a:r>
              <a:rPr lang="de-DE" dirty="0" smtClean="0"/>
              <a:t>Probleme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724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Warum SharePoint Projekte scheitern? - 10 Antworten!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Keine </a:t>
            </a:r>
            <a:r>
              <a:rPr lang="de-DE" dirty="0" smtClean="0"/>
              <a:t>Management</a:t>
            </a:r>
            <a:br>
              <a:rPr lang="de-DE" dirty="0" smtClean="0"/>
            </a:br>
            <a:r>
              <a:rPr lang="de-DE" dirty="0" smtClean="0"/>
              <a:t>Sponsoren</a:t>
            </a:r>
            <a:endParaRPr lang="de-DE" dirty="0"/>
          </a:p>
          <a:p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0" y="2880000"/>
            <a:ext cx="4450256" cy="29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3169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Warum SharePoint Projekte scheitern? - 10 Antworten!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sz="2400" dirty="0"/>
              <a:t>Enterprise 2.0 Projekte bedeuten kulturellen Wandel!</a:t>
            </a:r>
          </a:p>
          <a:p>
            <a:endParaRPr lang="de-DE" sz="2400" dirty="0" smtClean="0"/>
          </a:p>
          <a:p>
            <a:endParaRPr lang="de-DE" sz="2400" dirty="0"/>
          </a:p>
          <a:p>
            <a:endParaRPr lang="de-DE" sz="2400" dirty="0" smtClean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Grundlegende Strategiewechsel bedürfen intensiver und engagierter Management Unterstützung!</a:t>
            </a:r>
          </a:p>
          <a:p>
            <a:endParaRPr lang="de-DE" sz="2400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de-DE" dirty="0"/>
              <a:t>Keine Management Sponsoren</a:t>
            </a:r>
          </a:p>
        </p:txBody>
      </p:sp>
      <p:pic>
        <p:nvPicPr>
          <p:cNvPr id="5" name="Bild 9" descr="iStock_000009239183Medium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9828" y="2015397"/>
            <a:ext cx="5284345" cy="3519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5012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Warum SharePoint Projekte scheitern? - 10 Antworten!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 err="1"/>
              <a:t>Collaboration</a:t>
            </a:r>
            <a:r>
              <a:rPr lang="de-DE" dirty="0"/>
              <a:t> Projekte sind 80% Planung und Organisation und 20% IT.</a:t>
            </a:r>
          </a:p>
          <a:p>
            <a:r>
              <a:rPr lang="de-DE" dirty="0" smtClean="0"/>
              <a:t>Wer kommuniziert ihr Projekt zur Unternehmensleitung?</a:t>
            </a:r>
          </a:p>
          <a:p>
            <a:r>
              <a:rPr lang="de-DE" dirty="0" smtClean="0"/>
              <a:t>Wer </a:t>
            </a:r>
            <a:r>
              <a:rPr lang="de-DE" dirty="0"/>
              <a:t>boxt schwierige Entscheidungen für sie durch?</a:t>
            </a:r>
          </a:p>
          <a:p>
            <a:r>
              <a:rPr lang="de-DE" dirty="0"/>
              <a:t>In schwierigen Situationen brauchen sie einen Advokaten</a:t>
            </a:r>
            <a:r>
              <a:rPr lang="de-DE" dirty="0" smtClean="0"/>
              <a:t>.</a:t>
            </a:r>
            <a:endParaRPr lang="de-DE" sz="2000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de-DE" dirty="0"/>
              <a:t>Keine Management Sponsoren</a:t>
            </a:r>
          </a:p>
        </p:txBody>
      </p:sp>
    </p:spTree>
    <p:extLst>
      <p:ext uri="{BB962C8B-B14F-4D97-AF65-F5344CB8AC3E}">
        <p14:creationId xmlns:p14="http://schemas.microsoft.com/office/powerpoint/2010/main" val="931748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Warum SharePoint Projekte scheitern? - 10 Antworten!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 smtClean="0"/>
              <a:t>Ist Ihr Advokat auch der „Richtige“?</a:t>
            </a:r>
          </a:p>
          <a:p>
            <a:r>
              <a:rPr lang="de-DE" dirty="0" smtClean="0"/>
              <a:t>SharePoint </a:t>
            </a:r>
            <a:r>
              <a:rPr lang="de-DE" dirty="0"/>
              <a:t>Business </a:t>
            </a:r>
            <a:r>
              <a:rPr lang="de-DE" dirty="0" err="1"/>
              <a:t>is</a:t>
            </a:r>
            <a:r>
              <a:rPr lang="de-DE" dirty="0"/>
              <a:t> People Business.</a:t>
            </a:r>
          </a:p>
          <a:p>
            <a:r>
              <a:rPr lang="de-DE" dirty="0" err="1"/>
              <a:t>Collaboration</a:t>
            </a:r>
            <a:r>
              <a:rPr lang="de-DE" dirty="0"/>
              <a:t> Projekte greifen mittelfristig sehr tief in die Prozesse in den Fachabteilungen und am Arbeitsplatz ein.</a:t>
            </a:r>
          </a:p>
          <a:p>
            <a:r>
              <a:rPr lang="de-DE" dirty="0" smtClean="0"/>
              <a:t>Wer kommuniziert ihr Projekt zu den Benutzern?</a:t>
            </a:r>
          </a:p>
          <a:p>
            <a:r>
              <a:rPr lang="de-DE" dirty="0" smtClean="0"/>
              <a:t>Fische </a:t>
            </a:r>
            <a:r>
              <a:rPr lang="de-DE" dirty="0"/>
              <a:t>fangen immer am Kopf an zu stinken! </a:t>
            </a:r>
          </a:p>
          <a:p>
            <a:endParaRPr lang="de-DE" sz="2000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de-DE" dirty="0"/>
              <a:t>Keine Management Sponsoren</a:t>
            </a:r>
          </a:p>
        </p:txBody>
      </p:sp>
    </p:spTree>
    <p:extLst>
      <p:ext uri="{BB962C8B-B14F-4D97-AF65-F5344CB8AC3E}">
        <p14:creationId xmlns:p14="http://schemas.microsoft.com/office/powerpoint/2010/main" val="3255246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Warum SharePoint Projekte scheitern? - 10 Antworten!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sz="3600" dirty="0" smtClean="0"/>
          </a:p>
          <a:p>
            <a:r>
              <a:rPr lang="de-DE" sz="3600" dirty="0" smtClean="0"/>
              <a:t>Ungeplantes </a:t>
            </a:r>
            <a:r>
              <a:rPr lang="de-DE" sz="3600" dirty="0"/>
              <a:t/>
            </a:r>
            <a:br>
              <a:rPr lang="de-DE" sz="3600" dirty="0"/>
            </a:br>
            <a:r>
              <a:rPr lang="de-DE" sz="3600" dirty="0" err="1" smtClean="0"/>
              <a:t>Deployment</a:t>
            </a:r>
            <a:endParaRPr lang="de-DE" sz="3600" dirty="0"/>
          </a:p>
          <a:p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 descr="6a00c2251c536cf21900c2251db62b549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80000" y="2880000"/>
            <a:ext cx="4341709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766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Warum SharePoint Projekte scheitern? - 10 Antworten!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sz="2400" dirty="0"/>
              <a:t>Viele SharePoint Server beginnen Ihr Leben so…</a:t>
            </a:r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…und werden irgendwann unverändert in den Regelbetrieb übernommen!</a:t>
            </a:r>
          </a:p>
          <a:p>
            <a:endParaRPr lang="de-DE" sz="2400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de-DE" dirty="0"/>
              <a:t>Ungeplantes </a:t>
            </a:r>
            <a:r>
              <a:rPr lang="de-DE" dirty="0" err="1"/>
              <a:t>Deployment</a:t>
            </a:r>
            <a:endParaRPr lang="de-D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601" y="2025570"/>
            <a:ext cx="4213487" cy="3480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9072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Warum SharePoint Projekte scheitern? - 10 Antworten!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SharePoint Farmen sind 80% Planung und 20% </a:t>
            </a:r>
            <a:r>
              <a:rPr lang="de-DE" dirty="0" err="1"/>
              <a:t>Doing</a:t>
            </a:r>
            <a:r>
              <a:rPr lang="de-DE" dirty="0"/>
              <a:t>.</a:t>
            </a:r>
          </a:p>
          <a:p>
            <a:r>
              <a:rPr lang="de-DE" dirty="0"/>
              <a:t>Default Installierte Server </a:t>
            </a:r>
            <a:r>
              <a:rPr lang="de-DE" dirty="0" smtClean="0"/>
              <a:t>sind:</a:t>
            </a:r>
          </a:p>
          <a:p>
            <a:pPr lvl="1"/>
            <a:r>
              <a:rPr lang="de-DE" dirty="0" smtClean="0"/>
              <a:t>nicht </a:t>
            </a:r>
            <a:r>
              <a:rPr lang="de-DE" dirty="0"/>
              <a:t>skalierbar</a:t>
            </a:r>
          </a:p>
          <a:p>
            <a:pPr lvl="1"/>
            <a:r>
              <a:rPr lang="de-DE" dirty="0"/>
              <a:t>nicht hochverfügbar</a:t>
            </a:r>
          </a:p>
          <a:p>
            <a:pPr lvl="1"/>
            <a:r>
              <a:rPr lang="de-DE" dirty="0"/>
              <a:t>nicht </a:t>
            </a:r>
            <a:r>
              <a:rPr lang="de-DE" dirty="0" err="1"/>
              <a:t>wartbar</a:t>
            </a:r>
            <a:endParaRPr lang="de-DE" dirty="0"/>
          </a:p>
          <a:p>
            <a:r>
              <a:rPr lang="de-DE" dirty="0"/>
              <a:t>Best Practice Guides beachten.</a:t>
            </a:r>
          </a:p>
          <a:p>
            <a:endParaRPr lang="de-DE" sz="2400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de-DE" dirty="0"/>
              <a:t>Ungeplantes </a:t>
            </a:r>
            <a:r>
              <a:rPr lang="de-DE" dirty="0" err="1"/>
              <a:t>Deployment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1296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Warum SharePoint Projekte scheitern? - 10 Antworten!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 smtClean="0"/>
              <a:t>Joels </a:t>
            </a:r>
            <a:r>
              <a:rPr lang="de-DE" dirty="0"/>
              <a:t>Cheat Sheet </a:t>
            </a:r>
            <a:r>
              <a:rPr lang="de-DE" dirty="0" err="1"/>
              <a:t>for</a:t>
            </a:r>
            <a:r>
              <a:rPr lang="de-DE" dirty="0"/>
              <a:t> Hosting.</a:t>
            </a:r>
          </a:p>
          <a:p>
            <a:r>
              <a:rPr lang="de-DE" dirty="0"/>
              <a:t>Definieren sie eine Serviceorientierte Plattform.</a:t>
            </a:r>
          </a:p>
          <a:p>
            <a:r>
              <a:rPr lang="de-DE" dirty="0" smtClean="0"/>
              <a:t>Planen </a:t>
            </a:r>
            <a:r>
              <a:rPr lang="de-DE" dirty="0"/>
              <a:t>sie Ihre </a:t>
            </a:r>
            <a:r>
              <a:rPr lang="de-DE" dirty="0" err="1"/>
              <a:t>Sitecollection</a:t>
            </a:r>
            <a:r>
              <a:rPr lang="de-DE" dirty="0"/>
              <a:t> Struktur.</a:t>
            </a:r>
          </a:p>
          <a:p>
            <a:r>
              <a:rPr lang="de-DE" dirty="0"/>
              <a:t>Planen sie Ihr </a:t>
            </a:r>
            <a:r>
              <a:rPr lang="de-DE" dirty="0" err="1"/>
              <a:t>Deployment</a:t>
            </a:r>
            <a:r>
              <a:rPr lang="de-DE" dirty="0"/>
              <a:t>.</a:t>
            </a:r>
          </a:p>
          <a:p>
            <a:r>
              <a:rPr lang="de-DE" dirty="0"/>
              <a:t>Haben sie keine Angst, nochmal von vorn zu beginnen.</a:t>
            </a:r>
          </a:p>
          <a:p>
            <a:endParaRPr lang="de-DE" sz="2400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de-DE" dirty="0"/>
              <a:t>Ungeplantes </a:t>
            </a:r>
            <a:r>
              <a:rPr lang="de-DE" dirty="0" err="1"/>
              <a:t>Deployment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79018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Warum SharePoint Projekte scheitern? - 10 Antworten!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 err="1"/>
              <a:t>MacGyver</a:t>
            </a:r>
            <a:r>
              <a:rPr lang="de-DE" dirty="0"/>
              <a:t> Betrieb</a:t>
            </a:r>
          </a:p>
          <a:p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Picture 2" descr="http://1.bp.blogspot.com/_BDAXGZfSJ7A/RqqzOd1neSI/AAAAAAAAABM/3wzTU8SuYPo/s320/what%2Bwould%2Bmcgyver%2Bd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0" y="2880000"/>
            <a:ext cx="3655388" cy="29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76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Warum SharePoint Projekte scheitern? - 10 Antworten!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sz="2400" dirty="0"/>
              <a:t>SharePoint Consultant seit 2002</a:t>
            </a:r>
          </a:p>
          <a:p>
            <a:r>
              <a:rPr lang="de-DE" sz="2400" dirty="0" smtClean="0"/>
              <a:t>Berater</a:t>
            </a:r>
            <a:r>
              <a:rPr lang="de-DE" sz="2400" dirty="0"/>
              <a:t>, Trainer, Sprecher, Bassist</a:t>
            </a:r>
          </a:p>
          <a:p>
            <a:r>
              <a:rPr lang="de-DE" sz="2400" dirty="0"/>
              <a:t>Leitet die SharePoint </a:t>
            </a:r>
            <a:r>
              <a:rPr lang="de-DE" sz="2400" dirty="0" err="1"/>
              <a:t>UserGroup</a:t>
            </a:r>
            <a:r>
              <a:rPr lang="de-DE" sz="2400" dirty="0"/>
              <a:t> Düsseldorf</a:t>
            </a:r>
          </a:p>
          <a:p>
            <a:pPr lvl="1"/>
            <a:r>
              <a:rPr lang="de-DE" sz="2000" dirty="0">
                <a:hlinkClick r:id=""/>
              </a:rPr>
              <a:t>http://www.sharepoint-rhein-ruhr.de</a:t>
            </a:r>
          </a:p>
          <a:p>
            <a:pPr lvl="1"/>
            <a:r>
              <a:rPr lang="de-DE" sz="2000" dirty="0">
                <a:hlinkClick r:id=""/>
              </a:rPr>
              <a:t>http://sharepointcommunity.de/groups/duesseldorf/default.aspx</a:t>
            </a:r>
            <a:endParaRPr lang="de-DE" sz="2000" dirty="0"/>
          </a:p>
          <a:p>
            <a:r>
              <a:rPr lang="de-DE" sz="2400" dirty="0"/>
              <a:t>Kontakt: </a:t>
            </a:r>
            <a:r>
              <a:rPr lang="de-DE" sz="2400" dirty="0">
                <a:hlinkClick r:id=""/>
              </a:rPr>
              <a:t>andrej.doms@mt-ag.com</a:t>
            </a:r>
            <a:endParaRPr lang="de-DE" sz="2400" dirty="0"/>
          </a:p>
          <a:p>
            <a:r>
              <a:rPr lang="de-DE" sz="2400" dirty="0" err="1"/>
              <a:t>Meet</a:t>
            </a:r>
            <a:r>
              <a:rPr lang="de-DE" sz="2400" dirty="0"/>
              <a:t> </a:t>
            </a:r>
            <a:r>
              <a:rPr lang="de-DE" sz="2400" dirty="0" err="1"/>
              <a:t>me</a:t>
            </a:r>
            <a:r>
              <a:rPr lang="de-DE" sz="2400" dirty="0"/>
              <a:t> on:</a:t>
            </a:r>
          </a:p>
          <a:p>
            <a:pPr lvl="1"/>
            <a:r>
              <a:rPr lang="de-DE" sz="2000" dirty="0" err="1"/>
              <a:t>Twitter</a:t>
            </a:r>
            <a:r>
              <a:rPr lang="de-DE" sz="2000" dirty="0"/>
              <a:t> </a:t>
            </a:r>
            <a:r>
              <a:rPr lang="de-DE" sz="2000" dirty="0" smtClean="0"/>
              <a:t>@</a:t>
            </a:r>
            <a:r>
              <a:rPr lang="de-DE" sz="2000" dirty="0" err="1" smtClean="0"/>
              <a:t>SPRheinRuhr</a:t>
            </a:r>
            <a:endParaRPr lang="de-DE" sz="2000" dirty="0"/>
          </a:p>
          <a:p>
            <a:pPr lvl="1"/>
            <a:r>
              <a:rPr lang="de-DE" sz="2000" dirty="0">
                <a:hlinkClick r:id=""/>
              </a:rPr>
              <a:t>https://www.xing.com/profile/Andrej_Doms</a:t>
            </a:r>
            <a:endParaRPr lang="de-DE" sz="2000" dirty="0"/>
          </a:p>
          <a:p>
            <a:pPr lvl="1"/>
            <a:r>
              <a:rPr lang="de-DE" sz="2000" dirty="0">
                <a:hlinkClick r:id=""/>
              </a:rPr>
              <a:t>http://www.facebook.com/andrej.doms</a:t>
            </a:r>
            <a:endParaRPr lang="de-DE" sz="2000" dirty="0"/>
          </a:p>
          <a:p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de-DE" dirty="0"/>
              <a:t>Wer ist Andrej Doms?</a:t>
            </a:r>
          </a:p>
          <a:p>
            <a:endParaRPr lang="de-DE" dirty="0"/>
          </a:p>
        </p:txBody>
      </p:sp>
      <p:pic>
        <p:nvPicPr>
          <p:cNvPr id="5" name="Grafik 4" descr="IMG_2513_3.jpg"/>
          <p:cNvPicPr>
            <a:picLocks noChangeAspect="1"/>
          </p:cNvPicPr>
          <p:nvPr/>
        </p:nvPicPr>
        <p:blipFill>
          <a:blip r:embed="rId2" cstate="print"/>
          <a:srcRect t="17249"/>
          <a:stretch>
            <a:fillRect/>
          </a:stretch>
        </p:blipFill>
        <p:spPr>
          <a:xfrm>
            <a:off x="7057904" y="1145621"/>
            <a:ext cx="1654296" cy="197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17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Warum SharePoint Projekte scheitern? - 10 Antworten!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sz="2400" dirty="0"/>
              <a:t>Was ist das Problem mit </a:t>
            </a:r>
            <a:r>
              <a:rPr lang="de-DE" sz="2400" dirty="0" err="1"/>
              <a:t>MacGyver</a:t>
            </a:r>
            <a:r>
              <a:rPr lang="de-DE" sz="2400" dirty="0"/>
              <a:t>?</a:t>
            </a:r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Er kann irgendwie alles, aber nichts wirklich richtig gut!</a:t>
            </a:r>
            <a:br>
              <a:rPr lang="de-DE" sz="2400" dirty="0"/>
            </a:br>
            <a:r>
              <a:rPr lang="de-DE" sz="2400" dirty="0"/>
              <a:t>Wie lange muss eine </a:t>
            </a:r>
            <a:r>
              <a:rPr lang="de-DE" sz="2400" dirty="0" err="1"/>
              <a:t>MacGyver</a:t>
            </a:r>
            <a:r>
              <a:rPr lang="de-DE" sz="2400" dirty="0"/>
              <a:t> Lösung halten?</a:t>
            </a:r>
          </a:p>
          <a:p>
            <a:endParaRPr lang="de-DE" sz="2400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de-DE" dirty="0" err="1"/>
              <a:t>MacGyver</a:t>
            </a:r>
            <a:r>
              <a:rPr lang="de-DE" dirty="0"/>
              <a:t> Betrieb</a:t>
            </a:r>
          </a:p>
        </p:txBody>
      </p:sp>
      <p:pic>
        <p:nvPicPr>
          <p:cNvPr id="5" name="Picture 2" descr="videos-macgyver-july4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257" y="2110076"/>
            <a:ext cx="47625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907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Warum SharePoint Projekte scheitern? - 10 Antworten!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Es gibt keine SharePoint Alleskönner! </a:t>
            </a:r>
          </a:p>
          <a:p>
            <a:r>
              <a:rPr lang="de-DE" dirty="0"/>
              <a:t>Entwickler sind keine Administratoren!</a:t>
            </a:r>
          </a:p>
          <a:p>
            <a:r>
              <a:rPr lang="de-DE" dirty="0"/>
              <a:t>Trennen sie die Rollen des SharePoint Teams klar in:</a:t>
            </a:r>
          </a:p>
          <a:p>
            <a:pPr lvl="1"/>
            <a:r>
              <a:rPr lang="de-DE" dirty="0"/>
              <a:t>Entwickler</a:t>
            </a:r>
          </a:p>
          <a:p>
            <a:pPr lvl="1"/>
            <a:r>
              <a:rPr lang="de-DE" dirty="0"/>
              <a:t>Infrastruktur Administratoren</a:t>
            </a:r>
          </a:p>
          <a:p>
            <a:pPr lvl="1"/>
            <a:r>
              <a:rPr lang="de-DE" dirty="0" err="1"/>
              <a:t>Sitecollection</a:t>
            </a:r>
            <a:r>
              <a:rPr lang="de-DE" dirty="0"/>
              <a:t> Administratoren</a:t>
            </a:r>
          </a:p>
          <a:p>
            <a:pPr lvl="1"/>
            <a:r>
              <a:rPr lang="de-DE" dirty="0"/>
              <a:t>Content </a:t>
            </a:r>
            <a:r>
              <a:rPr lang="de-DE" dirty="0" smtClean="0"/>
              <a:t>Administratoren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de-DE" dirty="0" err="1"/>
              <a:t>MacGyver</a:t>
            </a:r>
            <a:r>
              <a:rPr lang="de-DE" dirty="0"/>
              <a:t> Betrieb</a:t>
            </a:r>
          </a:p>
        </p:txBody>
      </p:sp>
    </p:spTree>
    <p:extLst>
      <p:ext uri="{BB962C8B-B14F-4D97-AF65-F5344CB8AC3E}">
        <p14:creationId xmlns:p14="http://schemas.microsoft.com/office/powerpoint/2010/main" val="33409369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Warum SharePoint Projekte scheitern? - 10 Antworten!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Large </a:t>
            </a:r>
            <a:r>
              <a:rPr lang="de-DE" dirty="0" err="1"/>
              <a:t>Scale</a:t>
            </a:r>
            <a:r>
              <a:rPr lang="de-DE" dirty="0"/>
              <a:t> Farmen stellen neue Herausforderungen an ihr </a:t>
            </a:r>
            <a:r>
              <a:rPr lang="de-DE" dirty="0" smtClean="0"/>
              <a:t>Team.</a:t>
            </a:r>
            <a:endParaRPr lang="de-DE" dirty="0"/>
          </a:p>
          <a:p>
            <a:r>
              <a:rPr lang="de-DE" dirty="0" smtClean="0"/>
              <a:t>Erstellen </a:t>
            </a:r>
            <a:r>
              <a:rPr lang="de-DE" dirty="0"/>
              <a:t>sie einen </a:t>
            </a:r>
            <a:r>
              <a:rPr lang="de-DE" dirty="0" err="1"/>
              <a:t>Governance</a:t>
            </a:r>
            <a:r>
              <a:rPr lang="de-DE" dirty="0"/>
              <a:t> Plan mit den Rollen, Zuständigkeiten und Aufgaben.</a:t>
            </a:r>
          </a:p>
          <a:p>
            <a:r>
              <a:rPr lang="de-DE" dirty="0" err="1"/>
              <a:t>Policies</a:t>
            </a:r>
            <a:r>
              <a:rPr lang="de-DE" dirty="0"/>
              <a:t> mögen lästig erscheinen, schützen aber vor unliebsamen Überraschungen</a:t>
            </a:r>
            <a:r>
              <a:rPr lang="de-DE" dirty="0" smtClean="0"/>
              <a:t>.</a:t>
            </a:r>
          </a:p>
          <a:p>
            <a:r>
              <a:rPr lang="de-DE" dirty="0" smtClean="0"/>
              <a:t>Planen sie Tool-Unterstützung ein.</a:t>
            </a:r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de-DE" dirty="0" err="1"/>
              <a:t>MacGyver</a:t>
            </a:r>
            <a:r>
              <a:rPr lang="de-DE" dirty="0"/>
              <a:t> Betrieb</a:t>
            </a:r>
          </a:p>
        </p:txBody>
      </p:sp>
    </p:spTree>
    <p:extLst>
      <p:ext uri="{BB962C8B-B14F-4D97-AF65-F5344CB8AC3E}">
        <p14:creationId xmlns:p14="http://schemas.microsoft.com/office/powerpoint/2010/main" val="23132759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Warum SharePoint Projekte scheitern? - 10 Antworten!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 err="1"/>
              <a:t>Policies</a:t>
            </a:r>
            <a:r>
              <a:rPr lang="de-DE" dirty="0"/>
              <a:t>? Regeln?</a:t>
            </a:r>
          </a:p>
          <a:p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Picture 2" descr="http://hackedgadgets.com/wp-content/car_go_car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69"/>
          <a:stretch/>
        </p:blipFill>
        <p:spPr bwMode="auto">
          <a:xfrm>
            <a:off x="4680001" y="2880001"/>
            <a:ext cx="3960000" cy="309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434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Warum SharePoint Projekte scheitern? - 10 Antworten!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sz="2400" dirty="0"/>
              <a:t>Was war das Erfolgsrezept hinter dem Rad? Dem Auto?</a:t>
            </a:r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Standards machen erfolgreich! Flexibilität auch!</a:t>
            </a:r>
          </a:p>
          <a:p>
            <a:endParaRPr lang="de-DE" sz="2400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de-DE" dirty="0" err="1"/>
              <a:t>Policies</a:t>
            </a:r>
            <a:r>
              <a:rPr lang="de-DE" dirty="0"/>
              <a:t>? Regeln?</a:t>
            </a:r>
          </a:p>
        </p:txBody>
      </p:sp>
      <p:pic>
        <p:nvPicPr>
          <p:cNvPr id="5" name="Picture 2" descr="http://www.kubai.at/pics/k-ra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" y="2039312"/>
            <a:ext cx="2308225" cy="154946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schaeferwagen.de/images/roem.reisewageninkoel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084" y="3776825"/>
            <a:ext cx="2325588" cy="174419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www.trendcar.net/Bilder/reifen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401" y="2057404"/>
            <a:ext cx="2164821" cy="153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www.welt.de/multimedia/archive/00894/SLS1_DW_Sonstiges___894106g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895" y="3827864"/>
            <a:ext cx="2463172" cy="16421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1452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Warum SharePoint Projekte scheitern? - 10 Antworten!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 smtClean="0"/>
              <a:t>Sie können jedes Auto sofort fahren!</a:t>
            </a:r>
          </a:p>
          <a:p>
            <a:r>
              <a:rPr lang="de-DE" dirty="0" smtClean="0"/>
              <a:t>Die richtige Balance zwischen Standards und Anwenderflexibilität ist wichtig.</a:t>
            </a:r>
          </a:p>
          <a:p>
            <a:r>
              <a:rPr lang="de-DE" dirty="0" smtClean="0"/>
              <a:t>Trennen sie Standard- und Individuallösungen.</a:t>
            </a:r>
          </a:p>
          <a:p>
            <a:r>
              <a:rPr lang="de-DE" dirty="0" smtClean="0"/>
              <a:t>Auch hier: Planen sie Tool-Unterstützung für den Large </a:t>
            </a:r>
            <a:r>
              <a:rPr lang="de-DE" dirty="0" err="1" smtClean="0"/>
              <a:t>Scale</a:t>
            </a:r>
            <a:r>
              <a:rPr lang="de-DE" dirty="0" smtClean="0"/>
              <a:t> Betrieb!</a:t>
            </a:r>
          </a:p>
          <a:p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de-DE" dirty="0"/>
              <a:t>Ein Auto ist immer ein </a:t>
            </a:r>
            <a:r>
              <a:rPr lang="de-DE" dirty="0" smtClean="0"/>
              <a:t>Auto!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41276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Warum SharePoint Projekte scheitern? - 10 Antworten!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 smtClean="0"/>
              <a:t>Beantworten </a:t>
            </a:r>
            <a:r>
              <a:rPr lang="de-DE" dirty="0"/>
              <a:t>sie wichtige Fragen</a:t>
            </a:r>
          </a:p>
          <a:p>
            <a:pPr lvl="1"/>
            <a:r>
              <a:rPr lang="de-DE" dirty="0" err="1"/>
              <a:t>Quotas</a:t>
            </a:r>
            <a:r>
              <a:rPr lang="de-DE" dirty="0"/>
              <a:t>? </a:t>
            </a:r>
            <a:r>
              <a:rPr lang="de-DE" dirty="0" err="1"/>
              <a:t>Billing</a:t>
            </a:r>
            <a:r>
              <a:rPr lang="de-DE" dirty="0"/>
              <a:t>? Speicherregeln!</a:t>
            </a:r>
          </a:p>
          <a:p>
            <a:pPr lvl="1"/>
            <a:r>
              <a:rPr lang="de-DE" dirty="0"/>
              <a:t>Welche Tools sind erlaubt (SharePoint Designer?)</a:t>
            </a:r>
          </a:p>
          <a:p>
            <a:pPr lvl="1"/>
            <a:r>
              <a:rPr lang="de-DE" dirty="0"/>
              <a:t>Bis zu welcher Ebene </a:t>
            </a:r>
            <a:r>
              <a:rPr lang="de-DE" dirty="0" err="1"/>
              <a:t>supporteter</a:t>
            </a:r>
            <a:r>
              <a:rPr lang="de-DE" dirty="0"/>
              <a:t> Betrieb?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de-DE" sz="2800" dirty="0"/>
              <a:t>Webparts / 3rd Party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de-DE" sz="2800" dirty="0" err="1" smtClean="0"/>
              <a:t>Sitecollection</a:t>
            </a:r>
            <a:r>
              <a:rPr lang="de-DE" sz="2800" dirty="0" smtClean="0"/>
              <a:t>, </a:t>
            </a:r>
            <a:r>
              <a:rPr lang="de-DE" sz="2800" dirty="0" err="1" smtClean="0"/>
              <a:t>WebApp</a:t>
            </a:r>
            <a:r>
              <a:rPr lang="de-DE" sz="2800" dirty="0" smtClean="0"/>
              <a:t>, Plattform</a:t>
            </a:r>
            <a:endParaRPr lang="de-DE" sz="2800" dirty="0"/>
          </a:p>
          <a:p>
            <a:pPr lvl="1"/>
            <a:r>
              <a:rPr lang="de-DE" dirty="0"/>
              <a:t>Wie funktioniert das </a:t>
            </a:r>
            <a:r>
              <a:rPr lang="de-DE" dirty="0" err="1"/>
              <a:t>Deployment</a:t>
            </a:r>
            <a:r>
              <a:rPr lang="de-DE" dirty="0"/>
              <a:t>?</a:t>
            </a:r>
          </a:p>
          <a:p>
            <a:endParaRPr lang="de-DE" sz="2400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de-DE" dirty="0"/>
              <a:t>Ein Auto ist immer ein </a:t>
            </a:r>
            <a:r>
              <a:rPr lang="de-DE" dirty="0" smtClean="0"/>
              <a:t>Auto!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36830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Warum SharePoint Projekte scheitern? - 10 Antworten!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sz="3600" dirty="0"/>
              <a:t>Mangelnde </a:t>
            </a:r>
            <a:r>
              <a:rPr lang="de-DE" sz="3600" dirty="0" smtClean="0"/>
              <a:t/>
            </a:r>
            <a:br>
              <a:rPr lang="de-DE" sz="3600" dirty="0" smtClean="0"/>
            </a:br>
            <a:r>
              <a:rPr lang="de-DE" sz="3600" dirty="0" smtClean="0"/>
              <a:t>Benutzerakzeptanz</a:t>
            </a:r>
            <a:endParaRPr lang="de-DE" sz="3600" dirty="0"/>
          </a:p>
          <a:p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Picture 2" descr="http://www.berliner-akzente.de/imperia/md/images/berlinerakzente2/ausgaben/akzente05-08/zeitmanagement/meeting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0" y="2880000"/>
            <a:ext cx="40678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4701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Warum SharePoint Projekte scheitern? - 10 Antworten!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sz="2400" dirty="0"/>
              <a:t>SharePoint Design ist wie Kuchen </a:t>
            </a:r>
            <a:r>
              <a:rPr lang="de-DE" sz="2400" dirty="0" smtClean="0"/>
              <a:t>backen: Sehr </a:t>
            </a:r>
            <a:r>
              <a:rPr lang="de-DE" sz="2400" dirty="0"/>
              <a:t>lecker!</a:t>
            </a:r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Haben sie sich ausreichend Gedanken über die Zutaten gemacht?</a:t>
            </a:r>
          </a:p>
          <a:p>
            <a:r>
              <a:rPr lang="de-DE" sz="2400" dirty="0"/>
              <a:t>Können Ihre Benutzer den Kuchen überhaupt essen?</a:t>
            </a:r>
          </a:p>
          <a:p>
            <a:endParaRPr lang="de-DE" sz="2400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de-DE" dirty="0"/>
              <a:t>Mangelnde Benutzerakzeptanz</a:t>
            </a:r>
          </a:p>
        </p:txBody>
      </p:sp>
      <p:pic>
        <p:nvPicPr>
          <p:cNvPr id="5" name="Picture 2" descr="http://blog.ediets.com/uploaded_images/Emotional_Eating-72743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045" y="2139399"/>
            <a:ext cx="2556330" cy="279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93" y="1947616"/>
            <a:ext cx="3481642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86321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Warum SharePoint Projekte scheitern? - 10 Antworten!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Überforderung ist einer der Hauptgründe für mangelnde </a:t>
            </a:r>
            <a:r>
              <a:rPr lang="de-DE" dirty="0" smtClean="0"/>
              <a:t>Benutzerakzeptanz. </a:t>
            </a:r>
          </a:p>
          <a:p>
            <a:r>
              <a:rPr lang="de-DE" dirty="0" smtClean="0"/>
              <a:t>Schneiden </a:t>
            </a:r>
            <a:r>
              <a:rPr lang="de-DE" dirty="0"/>
              <a:t>sie Ihre Services wie einen Kuchen in leicht verdauliche Stücke.</a:t>
            </a:r>
          </a:p>
          <a:p>
            <a:r>
              <a:rPr lang="de-DE" dirty="0"/>
              <a:t>Sind es auch die richtigen Zutaten für meine Benutzer</a:t>
            </a:r>
            <a:r>
              <a:rPr lang="de-DE" dirty="0" smtClean="0"/>
              <a:t>?</a:t>
            </a:r>
          </a:p>
          <a:p>
            <a:r>
              <a:rPr lang="de-DE" dirty="0" smtClean="0"/>
              <a:t>Sie </a:t>
            </a:r>
            <a:r>
              <a:rPr lang="de-DE" dirty="0"/>
              <a:t>greifen tief in das Arbeitsleben der Benutzer ein!</a:t>
            </a:r>
          </a:p>
          <a:p>
            <a:endParaRPr lang="de-DE" dirty="0"/>
          </a:p>
          <a:p>
            <a:endParaRPr lang="de-DE" sz="2400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de-DE" dirty="0"/>
              <a:t>Mangelnde Benutzerakzeptanz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6082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Warum SharePoint Projekte scheitern? - 10 Antworten!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Falsche </a:t>
            </a:r>
            <a:r>
              <a:rPr lang="de-DE" dirty="0"/>
              <a:t>Erwartungen</a:t>
            </a:r>
          </a:p>
          <a:p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0" y="2880000"/>
            <a:ext cx="3890893" cy="29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840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Warum SharePoint Projekte scheitern? - 10 Antworten!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 smtClean="0"/>
              <a:t>Binden </a:t>
            </a:r>
            <a:r>
              <a:rPr lang="de-DE" dirty="0"/>
              <a:t>sie so früh wie möglich die Fachabteilungen als gleichberechtigte Partner in den Prozess mit ein.</a:t>
            </a:r>
          </a:p>
          <a:p>
            <a:r>
              <a:rPr lang="de-DE" dirty="0" smtClean="0"/>
              <a:t>Manche </a:t>
            </a:r>
            <a:r>
              <a:rPr lang="de-DE" dirty="0"/>
              <a:t>Ansätze passen einfach nicht in die bisher gelebte Kultur, Wechsel brauchen Zeit!</a:t>
            </a:r>
          </a:p>
          <a:p>
            <a:r>
              <a:rPr lang="de-DE" dirty="0" smtClean="0"/>
              <a:t>Sind die richtigen Menschen an Bord?</a:t>
            </a:r>
          </a:p>
          <a:p>
            <a:r>
              <a:rPr lang="de-DE" dirty="0" smtClean="0"/>
              <a:t>Think </a:t>
            </a:r>
            <a:r>
              <a:rPr lang="de-DE" dirty="0" err="1"/>
              <a:t>big</a:t>
            </a:r>
            <a:r>
              <a:rPr lang="de-DE" dirty="0"/>
              <a:t>, </a:t>
            </a:r>
            <a:r>
              <a:rPr lang="de-DE" dirty="0" err="1"/>
              <a:t>start</a:t>
            </a:r>
            <a:r>
              <a:rPr lang="de-DE" dirty="0"/>
              <a:t> </a:t>
            </a:r>
            <a:r>
              <a:rPr lang="de-DE" dirty="0" err="1"/>
              <a:t>small</a:t>
            </a:r>
            <a:r>
              <a:rPr lang="de-DE" dirty="0"/>
              <a:t>!!!</a:t>
            </a:r>
          </a:p>
          <a:p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de-DE" dirty="0"/>
              <a:t>Mangelnde Benutzerakzeptanz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00167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Warum SharePoint Projekte scheitern? - 10 Antworten!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sz="3600" dirty="0"/>
              <a:t>Komplexität</a:t>
            </a:r>
          </a:p>
          <a:p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Picture 2" descr="http://www.designandtransformation.org/wp-content/uploads/Complexity650-3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322" y="3042729"/>
            <a:ext cx="5848678" cy="269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9226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Warum SharePoint Projekte scheitern? - 10 Antworten!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sz="2400" dirty="0"/>
              <a:t>Mit SharePoint kann man jeden Prozess automatisieren!</a:t>
            </a:r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Muss wirklich </a:t>
            </a:r>
            <a:r>
              <a:rPr lang="de-DE" sz="2400" dirty="0" smtClean="0"/>
              <a:t>jeder Prozess </a:t>
            </a:r>
            <a:r>
              <a:rPr lang="de-DE" sz="2400" dirty="0"/>
              <a:t>automatisiert werden?</a:t>
            </a:r>
          </a:p>
          <a:p>
            <a:r>
              <a:rPr lang="de-DE" sz="2400" dirty="0"/>
              <a:t>Kann auch ein ungeübter Benutzer mit Ihrer SharePoint Lösung seine täglichen Aufgaben lösen?</a:t>
            </a:r>
          </a:p>
          <a:p>
            <a:endParaRPr lang="de-DE" sz="2400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de-DE" dirty="0"/>
              <a:t>Komplexität</a:t>
            </a:r>
          </a:p>
        </p:txBody>
      </p:sp>
      <p:pic>
        <p:nvPicPr>
          <p:cNvPr id="5" name="Picture 4" descr="http://www.drummerworld.com/forums/attachment.php?s=16fd75f36c5bf7d93195d2afab530ed5&amp;attachmentid=13716&amp;stc=1&amp;d=118608716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176" y="1921271"/>
            <a:ext cx="4224337" cy="316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7270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Warum SharePoint Projekte scheitern? - 10 Antworten!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Bleiben sie pragmatisch!</a:t>
            </a:r>
          </a:p>
          <a:p>
            <a:r>
              <a:rPr lang="de-DE" dirty="0"/>
              <a:t>Was muss unbedingt automatisiert werden?</a:t>
            </a:r>
          </a:p>
          <a:p>
            <a:r>
              <a:rPr lang="de-DE" dirty="0"/>
              <a:t>Oftmals ist den Anwendern schon mit Kleinigkeiten geholfen, z.B. Listen, Libraries, Wiki, Search.</a:t>
            </a:r>
          </a:p>
          <a:p>
            <a:r>
              <a:rPr lang="de-DE" dirty="0"/>
              <a:t>Auch hier, Think </a:t>
            </a:r>
            <a:r>
              <a:rPr lang="de-DE" dirty="0" err="1"/>
              <a:t>big</a:t>
            </a:r>
            <a:r>
              <a:rPr lang="de-DE" dirty="0"/>
              <a:t>, </a:t>
            </a:r>
            <a:r>
              <a:rPr lang="de-DE" dirty="0" err="1"/>
              <a:t>start</a:t>
            </a:r>
            <a:r>
              <a:rPr lang="de-DE" dirty="0"/>
              <a:t> </a:t>
            </a:r>
            <a:r>
              <a:rPr lang="de-DE" dirty="0" err="1"/>
              <a:t>small</a:t>
            </a:r>
            <a:r>
              <a:rPr lang="de-DE" dirty="0" smtClean="0"/>
              <a:t>!</a:t>
            </a:r>
          </a:p>
          <a:p>
            <a:r>
              <a:rPr lang="de-DE" dirty="0" err="1" smtClean="0"/>
              <a:t>Don´t</a:t>
            </a:r>
            <a:r>
              <a:rPr lang="de-DE" dirty="0" smtClean="0"/>
              <a:t> turn </a:t>
            </a:r>
            <a:r>
              <a:rPr lang="de-DE" dirty="0" err="1" smtClean="0"/>
              <a:t>it</a:t>
            </a:r>
            <a:r>
              <a:rPr lang="de-DE" dirty="0" smtClean="0"/>
              <a:t> all on, </a:t>
            </a:r>
            <a:r>
              <a:rPr lang="de-DE" dirty="0" err="1" smtClean="0"/>
              <a:t>it´s</a:t>
            </a:r>
            <a:r>
              <a:rPr lang="de-DE" dirty="0" smtClean="0"/>
              <a:t> </a:t>
            </a:r>
            <a:r>
              <a:rPr lang="de-DE" dirty="0" err="1" smtClean="0"/>
              <a:t>going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ruin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experience</a:t>
            </a:r>
            <a:r>
              <a:rPr lang="de-DE" dirty="0"/>
              <a:t>!</a:t>
            </a:r>
          </a:p>
          <a:p>
            <a:endParaRPr lang="de-DE" sz="2400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de-DE" dirty="0"/>
              <a:t>Komplexität</a:t>
            </a:r>
          </a:p>
        </p:txBody>
      </p:sp>
    </p:spTree>
    <p:extLst>
      <p:ext uri="{BB962C8B-B14F-4D97-AF65-F5344CB8AC3E}">
        <p14:creationId xmlns:p14="http://schemas.microsoft.com/office/powerpoint/2010/main" val="25239682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Warum SharePoint Projekte scheitern? - 10 Antworten!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 smtClean="0"/>
              <a:t>Die </a:t>
            </a:r>
            <a:r>
              <a:rPr lang="de-DE" dirty="0"/>
              <a:t>Umsetzung jeder Kleinigkeit frisst Zeit und Budget!</a:t>
            </a:r>
          </a:p>
          <a:p>
            <a:r>
              <a:rPr lang="de-DE" dirty="0"/>
              <a:t>Denken sie in mehreren kleinen Schritten.</a:t>
            </a:r>
          </a:p>
          <a:p>
            <a:r>
              <a:rPr lang="de-DE" dirty="0"/>
              <a:t>Kann auch die Putzkraft es mit minimaler Einarbeitung bedienen?</a:t>
            </a:r>
          </a:p>
          <a:p>
            <a:r>
              <a:rPr lang="de-DE" dirty="0"/>
              <a:t>Stellen sie rechtzeitig zu jeder komplexen Anwendung eine ausführliche Dokumentation / Hilfe bereit.</a:t>
            </a:r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de-DE" dirty="0"/>
              <a:t>Komplexität</a:t>
            </a:r>
          </a:p>
        </p:txBody>
      </p:sp>
    </p:spTree>
    <p:extLst>
      <p:ext uri="{BB962C8B-B14F-4D97-AF65-F5344CB8AC3E}">
        <p14:creationId xmlns:p14="http://schemas.microsoft.com/office/powerpoint/2010/main" val="1273561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Warum SharePoint Projekte scheitern? - 10 Antworten!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sz="3600" dirty="0" err="1"/>
              <a:t>Governance</a:t>
            </a:r>
            <a:endParaRPr lang="de-DE" sz="3600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Picture 2" descr="http://stumpfsinns.files.wordpress.com/2009/05/wegweis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0" y="2880000"/>
            <a:ext cx="3847248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7473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Warum SharePoint Projekte scheitern? - 10 Antworten!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sz="2400" dirty="0"/>
              <a:t>IT-</a:t>
            </a:r>
            <a:r>
              <a:rPr lang="de-DE" sz="2400" dirty="0" err="1"/>
              <a:t>Governance</a:t>
            </a:r>
            <a:r>
              <a:rPr lang="de-DE" sz="2400" dirty="0"/>
              <a:t> besteht aus Führung, Organisationsstrukturen, Regeln und Prozessen, die sicherstellen, dass die IT die Unternehmensstrategie und -ziele unterstützt.</a:t>
            </a:r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Hier geht es ganz klar um Menschen! Haben sie das bedacht?</a:t>
            </a:r>
          </a:p>
          <a:p>
            <a:endParaRPr lang="de-DE" sz="2400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de-DE" dirty="0" err="1"/>
              <a:t>Governance</a:t>
            </a:r>
            <a:endParaRPr lang="de-DE" dirty="0"/>
          </a:p>
        </p:txBody>
      </p:sp>
      <p:pic>
        <p:nvPicPr>
          <p:cNvPr id="5" name="Picture 2" descr="http://bsmith101.files.wordpress.com/2008/10/firemen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882" y="2741413"/>
            <a:ext cx="4606925" cy="306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3904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Warum SharePoint Projekte scheitern? - 10 Antworten!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 err="1"/>
              <a:t>One</a:t>
            </a:r>
            <a:r>
              <a:rPr lang="de-DE" dirty="0"/>
              <a:t> Size </a:t>
            </a:r>
            <a:r>
              <a:rPr lang="de-DE" dirty="0" err="1"/>
              <a:t>fits</a:t>
            </a:r>
            <a:r>
              <a:rPr lang="de-DE" dirty="0"/>
              <a:t> all? Nein! Erstellen sie einen dedizierten </a:t>
            </a:r>
            <a:r>
              <a:rPr lang="de-DE" dirty="0" err="1"/>
              <a:t>Governance</a:t>
            </a:r>
            <a:r>
              <a:rPr lang="de-DE" dirty="0"/>
              <a:t> Plan.</a:t>
            </a:r>
          </a:p>
          <a:p>
            <a:r>
              <a:rPr lang="de-DE" dirty="0"/>
              <a:t>Alle Beteiligten müssen sich über die geteilte Verantwortung im klaren sein.</a:t>
            </a:r>
          </a:p>
          <a:p>
            <a:r>
              <a:rPr lang="de-DE" dirty="0"/>
              <a:t>Trennen sie die Verantwortung für den Service von der Verantwortung für die Fachlichkeit</a:t>
            </a:r>
            <a:r>
              <a:rPr lang="de-DE" dirty="0" smtClean="0"/>
              <a:t>.</a:t>
            </a:r>
            <a:endParaRPr lang="de-DE" dirty="0"/>
          </a:p>
          <a:p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de-DE" dirty="0" err="1"/>
              <a:t>Governance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63668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Warum SharePoint Projekte scheitern? - 10 Antworten!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 smtClean="0"/>
              <a:t>Trennen </a:t>
            </a:r>
            <a:r>
              <a:rPr lang="de-DE" dirty="0"/>
              <a:t>sie Verantwortung und Umsetzung. Delegieren übergibt die Aufgabe, nicht die Verantwortung!</a:t>
            </a:r>
          </a:p>
          <a:p>
            <a:r>
              <a:rPr lang="de-DE" dirty="0"/>
              <a:t>Jeder sollte den </a:t>
            </a:r>
            <a:r>
              <a:rPr lang="de-DE" dirty="0" err="1"/>
              <a:t>Governance</a:t>
            </a:r>
            <a:r>
              <a:rPr lang="de-DE" dirty="0"/>
              <a:t> Plan </a:t>
            </a:r>
            <a:r>
              <a:rPr lang="de-DE" dirty="0" smtClean="0"/>
              <a:t>&amp; </a:t>
            </a:r>
            <a:r>
              <a:rPr lang="de-DE" dirty="0"/>
              <a:t>seine Rollen genau kennen</a:t>
            </a:r>
            <a:r>
              <a:rPr lang="de-DE" dirty="0" smtClean="0"/>
              <a:t>.</a:t>
            </a:r>
            <a:endParaRPr lang="de-DE" dirty="0"/>
          </a:p>
          <a:p>
            <a:r>
              <a:rPr lang="de-DE" dirty="0"/>
              <a:t>Er sollte für Jeden verständlich </a:t>
            </a:r>
            <a:r>
              <a:rPr lang="de-DE" dirty="0" smtClean="0"/>
              <a:t>und aktuell sein.</a:t>
            </a:r>
            <a:endParaRPr lang="de-DE" dirty="0"/>
          </a:p>
          <a:p>
            <a:r>
              <a:rPr lang="de-DE" dirty="0" smtClean="0"/>
              <a:t>Keep </a:t>
            </a:r>
            <a:r>
              <a:rPr lang="de-DE" dirty="0" err="1"/>
              <a:t>it</a:t>
            </a:r>
            <a:r>
              <a:rPr lang="de-DE" dirty="0"/>
              <a:t> simple! Keiner liest 100-Seiter.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de-DE" dirty="0" err="1"/>
              <a:t>Governance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18602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Warum SharePoint Projekte scheitern? - 10 Antworten!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de-DE" dirty="0" err="1"/>
              <a:t>Avoid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chicken</a:t>
            </a:r>
            <a:r>
              <a:rPr lang="de-DE" dirty="0"/>
              <a:t> </a:t>
            </a:r>
            <a:r>
              <a:rPr lang="de-DE" dirty="0" err="1"/>
              <a:t>run</a:t>
            </a:r>
            <a:r>
              <a:rPr lang="de-DE" dirty="0"/>
              <a:t>!!!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467" y="1145893"/>
            <a:ext cx="6690168" cy="5017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4650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Warum SharePoint Projekte scheitern? - 10 Antworten!</a:t>
            </a:r>
            <a:endParaRPr lang="de-CH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sz="2400" dirty="0"/>
              <a:t>Jeder Anwender hat seine eigene Sicht auf SharePoint?</a:t>
            </a:r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 smtClean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 smtClean="0"/>
          </a:p>
          <a:p>
            <a:endParaRPr lang="de-DE" sz="2400" dirty="0"/>
          </a:p>
          <a:p>
            <a:r>
              <a:rPr lang="de-DE" sz="2400" dirty="0" smtClean="0"/>
              <a:t>Sorgen </a:t>
            </a:r>
            <a:r>
              <a:rPr lang="de-DE" sz="2400" dirty="0"/>
              <a:t>sie für eine gemeinsame Sicht auf SharePoint!</a:t>
            </a:r>
          </a:p>
          <a:p>
            <a:endParaRPr lang="de-DE" sz="2400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de-DE" dirty="0"/>
              <a:t>Falsche Erwartungen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967971"/>
            <a:ext cx="5715000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06987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Warum SharePoint Projekte scheitern? - 10 Antworten!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 err="1"/>
              <a:t>Scope</a:t>
            </a:r>
            <a:r>
              <a:rPr lang="de-DE" dirty="0"/>
              <a:t> </a:t>
            </a:r>
            <a:r>
              <a:rPr lang="de-DE" dirty="0" err="1"/>
              <a:t>Creep</a:t>
            </a:r>
            <a:endParaRPr lang="de-DE" dirty="0"/>
          </a:p>
          <a:p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Picture 2" descr="http://www.augenklinik-mh.de/sehtest/_ima/bgLup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0" y="2880000"/>
            <a:ext cx="3525516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0519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Warum SharePoint Projekte scheitern? - 10 Antworten!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sz="2400" dirty="0"/>
              <a:t>Ich habe für unser SharePoint Projekt eine klare Vision!</a:t>
            </a:r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Und der Rest des Projektteams?</a:t>
            </a:r>
          </a:p>
          <a:p>
            <a:r>
              <a:rPr lang="de-DE" sz="2400" dirty="0"/>
              <a:t>Haben sie diese Vision auch mit den Verantwortlichen aus den Fachbereichen geteilt/geklärt?</a:t>
            </a:r>
          </a:p>
          <a:p>
            <a:endParaRPr lang="de-DE" sz="2400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de-DE" dirty="0" err="1"/>
              <a:t>Scope</a:t>
            </a:r>
            <a:r>
              <a:rPr lang="de-DE" dirty="0"/>
              <a:t> </a:t>
            </a:r>
            <a:r>
              <a:rPr lang="de-DE" dirty="0" err="1"/>
              <a:t>Creep</a:t>
            </a:r>
            <a:endParaRPr lang="de-DE" dirty="0"/>
          </a:p>
        </p:txBody>
      </p:sp>
      <p:pic>
        <p:nvPicPr>
          <p:cNvPr id="5" name="Picture 2" descr="&#10;     Germany 4 Australia 0  &#10;   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475" y="1973514"/>
            <a:ext cx="4143051" cy="310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football.ch/images/cm/A-Team0611_3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881" y="1973514"/>
            <a:ext cx="4396237" cy="310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Warum SharePoint Projekte scheitern? - 10 Antworten!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 smtClean="0"/>
              <a:t>„</a:t>
            </a:r>
            <a:r>
              <a:rPr lang="de-DE" dirty="0"/>
              <a:t>Das kann man auch damit machen“-Effekt!</a:t>
            </a:r>
          </a:p>
          <a:p>
            <a:r>
              <a:rPr lang="de-DE" dirty="0"/>
              <a:t>Schaffen sie eine gemeinsame </a:t>
            </a:r>
            <a:r>
              <a:rPr lang="de-DE" dirty="0" smtClean="0"/>
              <a:t>Vision</a:t>
            </a:r>
            <a:endParaRPr lang="de-DE" dirty="0"/>
          </a:p>
          <a:p>
            <a:r>
              <a:rPr lang="de-DE" dirty="0"/>
              <a:t>Schreiben sie diese Vision auf!!!</a:t>
            </a:r>
          </a:p>
          <a:p>
            <a:r>
              <a:rPr lang="de-DE" dirty="0"/>
              <a:t>Lassen sie sich die Projektziele und Meilensteine von den Projektleitern/-treibern abnehmen</a:t>
            </a:r>
          </a:p>
          <a:p>
            <a:r>
              <a:rPr lang="de-DE" dirty="0"/>
              <a:t>Es wird trotzdem </a:t>
            </a:r>
            <a:r>
              <a:rPr lang="de-DE" dirty="0" err="1"/>
              <a:t>Scope</a:t>
            </a:r>
            <a:r>
              <a:rPr lang="de-DE" dirty="0"/>
              <a:t> </a:t>
            </a:r>
            <a:r>
              <a:rPr lang="de-DE" dirty="0" err="1"/>
              <a:t>Creep</a:t>
            </a:r>
            <a:r>
              <a:rPr lang="de-DE" dirty="0"/>
              <a:t> im Projekt geben.</a:t>
            </a:r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de-DE" dirty="0" err="1"/>
              <a:t>Scope</a:t>
            </a:r>
            <a:r>
              <a:rPr lang="de-DE" dirty="0"/>
              <a:t> </a:t>
            </a:r>
            <a:r>
              <a:rPr lang="de-DE" dirty="0" err="1"/>
              <a:t>Creep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246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Warum SharePoint Projekte scheitern? - 10 Antworten!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493937" y="1587794"/>
            <a:ext cx="8363343" cy="4433493"/>
          </a:xfrm>
        </p:spPr>
        <p:txBody>
          <a:bodyPr/>
          <a:lstStyle/>
          <a:p>
            <a:r>
              <a:rPr lang="de-DE" dirty="0" err="1" smtClean="0"/>
              <a:t>Scope</a:t>
            </a:r>
            <a:r>
              <a:rPr lang="de-DE" dirty="0" smtClean="0"/>
              <a:t> </a:t>
            </a:r>
            <a:r>
              <a:rPr lang="de-DE" dirty="0" err="1"/>
              <a:t>Creep</a:t>
            </a:r>
            <a:r>
              <a:rPr lang="de-DE" dirty="0"/>
              <a:t> ist </a:t>
            </a:r>
            <a:r>
              <a:rPr lang="de-DE" dirty="0" smtClean="0"/>
              <a:t>ein </a:t>
            </a:r>
            <a:r>
              <a:rPr lang="de-DE" dirty="0"/>
              <a:t>wichtiger Gradmesser.</a:t>
            </a:r>
          </a:p>
          <a:p>
            <a:r>
              <a:rPr lang="de-DE" dirty="0"/>
              <a:t>Planen sie, wie sie darauf reagieren wollen.</a:t>
            </a:r>
          </a:p>
          <a:p>
            <a:r>
              <a:rPr lang="de-DE" dirty="0" smtClean="0"/>
              <a:t>Große </a:t>
            </a:r>
            <a:r>
              <a:rPr lang="de-DE" dirty="0"/>
              <a:t>Projekte in kleine </a:t>
            </a:r>
            <a:r>
              <a:rPr lang="de-DE" dirty="0" smtClean="0"/>
              <a:t>Häppchen brechen.</a:t>
            </a:r>
            <a:endParaRPr lang="de-DE" dirty="0"/>
          </a:p>
          <a:p>
            <a:r>
              <a:rPr lang="de-DE" dirty="0" smtClean="0"/>
              <a:t>Klare </a:t>
            </a:r>
            <a:r>
              <a:rPr lang="de-DE" dirty="0"/>
              <a:t>Arbeitspakete und </a:t>
            </a:r>
            <a:r>
              <a:rPr lang="de-DE" dirty="0" smtClean="0"/>
              <a:t>Zeitpläne definieren.</a:t>
            </a:r>
            <a:endParaRPr lang="de-DE" dirty="0"/>
          </a:p>
          <a:p>
            <a:r>
              <a:rPr lang="de-DE" dirty="0"/>
              <a:t>Legen sie Regeln für das Change Management fest.</a:t>
            </a:r>
          </a:p>
          <a:p>
            <a:r>
              <a:rPr lang="de-DE" dirty="0"/>
              <a:t>Sagen sie klar, wenn ein Change nicht zur Vision passt.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de-DE" dirty="0" err="1"/>
              <a:t>Scope</a:t>
            </a:r>
            <a:r>
              <a:rPr lang="de-DE" dirty="0"/>
              <a:t> </a:t>
            </a:r>
            <a:r>
              <a:rPr lang="de-DE" dirty="0" err="1"/>
              <a:t>Creep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474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Warum SharePoint Projekte scheitern? - 10 Antworten!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 smtClean="0"/>
              <a:t>Communication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king</a:t>
            </a:r>
            <a:r>
              <a:rPr lang="de-DE" dirty="0" smtClean="0"/>
              <a:t>!</a:t>
            </a:r>
          </a:p>
          <a:p>
            <a:r>
              <a:rPr lang="de-DE" dirty="0" smtClean="0"/>
              <a:t>Alle Ebenen sind wichtig, aber…</a:t>
            </a:r>
          </a:p>
          <a:p>
            <a:r>
              <a:rPr lang="de-DE" dirty="0" smtClean="0"/>
              <a:t>…die menschliche spielt an allen Stellen die wichtigste Rolle.</a:t>
            </a:r>
          </a:p>
          <a:p>
            <a:r>
              <a:rPr lang="de-DE" dirty="0" smtClean="0"/>
              <a:t>Ihr Projekt sollte sich in jeder Phase um die beteiligten und betroffenen Menschen drehen!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de-DE" dirty="0" err="1" smtClean="0"/>
              <a:t>Wrap</a:t>
            </a:r>
            <a:r>
              <a:rPr lang="de-DE" dirty="0" smtClean="0"/>
              <a:t> </a:t>
            </a:r>
            <a:r>
              <a:rPr lang="de-DE" dirty="0" err="1" smtClean="0"/>
              <a:t>up</a:t>
            </a:r>
            <a:r>
              <a:rPr lang="de-DE" dirty="0" smtClean="0"/>
              <a:t>: </a:t>
            </a:r>
            <a:r>
              <a:rPr lang="de-DE" dirty="0" err="1" smtClean="0"/>
              <a:t>It´s</a:t>
            </a:r>
            <a:r>
              <a:rPr lang="de-DE" dirty="0" smtClean="0"/>
              <a:t> </a:t>
            </a:r>
            <a:r>
              <a:rPr lang="de-DE" dirty="0" err="1" smtClean="0"/>
              <a:t>people</a:t>
            </a:r>
            <a:r>
              <a:rPr lang="de-DE" dirty="0" smtClean="0"/>
              <a:t> </a:t>
            </a:r>
            <a:r>
              <a:rPr lang="de-DE" dirty="0" err="1" smtClean="0"/>
              <a:t>business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54492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Warum SharePoint Projekte scheitern? - 10 Antworten!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87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  <a:p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de-DE" dirty="0" smtClean="0"/>
              <a:t>FRAGEN? Fragen!</a:t>
            </a:r>
            <a:endParaRPr lang="de-DE" dirty="0"/>
          </a:p>
        </p:txBody>
      </p:sp>
      <p:pic>
        <p:nvPicPr>
          <p:cNvPr id="6" name="Picture 2" descr="C:\Users\adoms.MTAG-DUS01\Desktop\VSOne-2011\912_dittsch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671" y="2054735"/>
            <a:ext cx="2792655" cy="3693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74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e-DE" dirty="0" smtClean="0"/>
              <a:t>Das </a:t>
            </a:r>
            <a:r>
              <a:rPr lang="de-DE" dirty="0" err="1" smtClean="0"/>
              <a:t>wars</a:t>
            </a:r>
            <a:r>
              <a:rPr lang="de-DE" dirty="0" smtClean="0"/>
              <a:t>…	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de-DE" dirty="0" smtClean="0"/>
              <a:t>Vielen Dank für </a:t>
            </a:r>
            <a:r>
              <a:rPr lang="de-DE" smtClean="0"/>
              <a:t>Ihre Aufmerksamkeit und</a:t>
            </a:r>
            <a:br>
              <a:rPr lang="de-DE" smtClean="0"/>
            </a:br>
            <a:r>
              <a:rPr lang="de-DE" smtClean="0"/>
              <a:t>kommen Sie gut heim!!!</a:t>
            </a: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4294967295"/>
          </p:nvPr>
        </p:nvSpPr>
        <p:spPr>
          <a:xfrm>
            <a:off x="0" y="6329363"/>
            <a:ext cx="5400675" cy="312737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Warum SharePoint Projekte scheitern? - 10 Antworten!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45712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Warum SharePoint Projekte scheitern? - 10 Antworten!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Eine gemeinsame Sicht hilft von Anfang an Missverständnisse zu vermeiden.</a:t>
            </a:r>
          </a:p>
          <a:p>
            <a:r>
              <a:rPr lang="de-DE" dirty="0"/>
              <a:t>Vielen Anwendern und IT-Mitarbeiter sind die Grenzen der Plattform nicht bewusst.</a:t>
            </a:r>
          </a:p>
          <a:p>
            <a:r>
              <a:rPr lang="de-DE" dirty="0"/>
              <a:t>Vor allem die Grenzen zwischen Bordmitteln und </a:t>
            </a:r>
            <a:r>
              <a:rPr lang="de-DE" dirty="0" err="1"/>
              <a:t>custom</a:t>
            </a:r>
            <a:r>
              <a:rPr lang="de-DE" dirty="0"/>
              <a:t> </a:t>
            </a:r>
            <a:r>
              <a:rPr lang="de-DE" dirty="0" err="1"/>
              <a:t>development</a:t>
            </a:r>
            <a:r>
              <a:rPr lang="de-DE" dirty="0"/>
              <a:t>.</a:t>
            </a:r>
          </a:p>
          <a:p>
            <a:endParaRPr lang="de-DE" sz="2000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de-DE" dirty="0"/>
              <a:t>Falsche Erwartungen</a:t>
            </a:r>
          </a:p>
        </p:txBody>
      </p:sp>
    </p:spTree>
    <p:extLst>
      <p:ext uri="{BB962C8B-B14F-4D97-AF65-F5344CB8AC3E}">
        <p14:creationId xmlns:p14="http://schemas.microsoft.com/office/powerpoint/2010/main" val="1957667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Warum SharePoint Projekte scheitern? - 10 Antworten!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 smtClean="0"/>
              <a:t>IT-Sicht </a:t>
            </a:r>
            <a:r>
              <a:rPr lang="de-DE" dirty="0"/>
              <a:t>und Anwender-Sicht müssen abgeglichen und ausbalanciert werden.</a:t>
            </a:r>
          </a:p>
          <a:p>
            <a:r>
              <a:rPr lang="de-DE" dirty="0"/>
              <a:t>Tools lösen keine Probleme.</a:t>
            </a:r>
          </a:p>
          <a:p>
            <a:r>
              <a:rPr lang="de-DE" dirty="0"/>
              <a:t>Setzen sie auf erfahrene SharePoint Experten!!!</a:t>
            </a:r>
          </a:p>
          <a:p>
            <a:endParaRPr lang="de-DE" sz="2000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de-DE" dirty="0"/>
              <a:t>Falsche Erwartungen</a:t>
            </a:r>
          </a:p>
        </p:txBody>
      </p:sp>
    </p:spTree>
    <p:extLst>
      <p:ext uri="{BB962C8B-B14F-4D97-AF65-F5344CB8AC3E}">
        <p14:creationId xmlns:p14="http://schemas.microsoft.com/office/powerpoint/2010/main" val="2245292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Warum SharePoint Projekte scheitern? - 10 Antworten!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Tools </a:t>
            </a:r>
            <a:r>
              <a:rPr lang="de-DE" dirty="0" smtClean="0"/>
              <a:t>lösen</a:t>
            </a:r>
            <a:br>
              <a:rPr lang="de-DE" dirty="0" smtClean="0"/>
            </a:br>
            <a:r>
              <a:rPr lang="de-DE" dirty="0" smtClean="0"/>
              <a:t>keine </a:t>
            </a:r>
            <a:r>
              <a:rPr lang="de-DE" dirty="0"/>
              <a:t>Probleme</a:t>
            </a:r>
          </a:p>
          <a:p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0" y="2880000"/>
            <a:ext cx="4405991" cy="29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9672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Warum SharePoint Projekte scheitern? - 10 Antworten!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sz="2400" dirty="0" err="1"/>
              <a:t>Wieviele</a:t>
            </a:r>
            <a:r>
              <a:rPr lang="de-DE" sz="2400" dirty="0"/>
              <a:t> </a:t>
            </a:r>
            <a:r>
              <a:rPr lang="de-DE" sz="2400" dirty="0" err="1"/>
              <a:t>CollaborationTools</a:t>
            </a:r>
            <a:r>
              <a:rPr lang="de-DE" sz="2400" dirty="0"/>
              <a:t> haben sie bereits im Einsatz?</a:t>
            </a:r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 smtClean="0"/>
          </a:p>
          <a:p>
            <a:endParaRPr lang="de-DE" sz="2400" dirty="0"/>
          </a:p>
          <a:p>
            <a:endParaRPr lang="de-DE" sz="2400" dirty="0" smtClean="0"/>
          </a:p>
          <a:p>
            <a:endParaRPr lang="de-DE" sz="2400" dirty="0"/>
          </a:p>
          <a:p>
            <a:r>
              <a:rPr lang="de-DE" sz="2400" dirty="0" smtClean="0"/>
              <a:t>Was </a:t>
            </a:r>
            <a:r>
              <a:rPr lang="de-DE" sz="2400" dirty="0"/>
              <a:t>war daran erfolgreich und warum war es erfolgreich?</a:t>
            </a:r>
          </a:p>
          <a:p>
            <a:r>
              <a:rPr lang="de-DE" sz="2400" dirty="0"/>
              <a:t>Was hat nicht funktioniert und warum?</a:t>
            </a:r>
          </a:p>
          <a:p>
            <a:endParaRPr lang="de-DE" sz="2400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de-DE" dirty="0"/>
              <a:t>Tools lösen keine Probleme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70" y="1963108"/>
            <a:ext cx="1583267" cy="138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635" y="1963108"/>
            <a:ext cx="2349283" cy="1838661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584" y="3679452"/>
            <a:ext cx="2275387" cy="1422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997" y="3679452"/>
            <a:ext cx="1454828" cy="1391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181" y="1963108"/>
            <a:ext cx="2034459" cy="1320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31963" y="3497948"/>
            <a:ext cx="1070883" cy="1604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5586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Warum SharePoint Projekte scheitern? - 10 Antworten!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Menschen kommunizieren und teilen gerne miteinander. </a:t>
            </a:r>
          </a:p>
          <a:p>
            <a:r>
              <a:rPr lang="de-DE" dirty="0"/>
              <a:t>Menschen werden nicht durch ein „cooles“ Tool motiviert.</a:t>
            </a:r>
          </a:p>
          <a:p>
            <a:r>
              <a:rPr lang="de-DE" dirty="0"/>
              <a:t>Eine Präsentationsplattform und ein aufmerksames Publikum motivieren zur Partizipation.</a:t>
            </a:r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de-DE" dirty="0"/>
              <a:t>Tools lösen keine </a:t>
            </a:r>
            <a:r>
              <a:rPr lang="de-DE" dirty="0" smtClean="0"/>
              <a:t>Probleme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453944"/>
      </p:ext>
    </p:extLst>
  </p:cSld>
  <p:clrMapOvr>
    <a:masterClrMapping/>
  </p:clrMapOvr>
</p:sld>
</file>

<file path=ppt/theme/theme1.xml><?xml version="1.0" encoding="utf-8"?>
<a:theme xmlns:a="http://schemas.openxmlformats.org/drawingml/2006/main" name="CollaborationDays11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CollaborationDays11.thmx</Template>
  <TotalTime>0</TotalTime>
  <Words>1594</Words>
  <Application>Microsoft Office PowerPoint</Application>
  <PresentationFormat>Bildschirmpräsentation (4:3)</PresentationFormat>
  <Paragraphs>344</Paragraphs>
  <Slides>46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46</vt:i4>
      </vt:variant>
    </vt:vector>
  </HeadingPairs>
  <TitlesOfParts>
    <vt:vector size="47" baseType="lpstr">
      <vt:lpstr>CollaborationDays11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Stefan Heinz</dc:creator>
  <cp:lastModifiedBy>Doms, Andrej</cp:lastModifiedBy>
  <cp:revision>23</cp:revision>
  <dcterms:created xsi:type="dcterms:W3CDTF">2011-11-24T07:28:31Z</dcterms:created>
  <dcterms:modified xsi:type="dcterms:W3CDTF">2011-11-30T13:45:02Z</dcterms:modified>
</cp:coreProperties>
</file>