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29" r:id="rId5"/>
  </p:sldMasterIdLst>
  <p:notesMasterIdLst>
    <p:notesMasterId r:id="rId22"/>
  </p:notesMasterIdLst>
  <p:handoutMasterIdLst>
    <p:handoutMasterId r:id="rId23"/>
  </p:handoutMasterIdLst>
  <p:sldIdLst>
    <p:sldId id="1309" r:id="rId6"/>
    <p:sldId id="1331" r:id="rId7"/>
    <p:sldId id="1328" r:id="rId8"/>
    <p:sldId id="1347" r:id="rId9"/>
    <p:sldId id="1355" r:id="rId10"/>
    <p:sldId id="1356" r:id="rId11"/>
    <p:sldId id="1363" r:id="rId12"/>
    <p:sldId id="1364" r:id="rId13"/>
    <p:sldId id="1357" r:id="rId14"/>
    <p:sldId id="1358" r:id="rId15"/>
    <p:sldId id="1361" r:id="rId16"/>
    <p:sldId id="1366" r:id="rId17"/>
    <p:sldId id="1359" r:id="rId18"/>
    <p:sldId id="1360" r:id="rId19"/>
    <p:sldId id="1365" r:id="rId20"/>
    <p:sldId id="1326" r:id="rId21"/>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0C8682EF-709C-4DD2-B11B-19E2D910C2A9}">
          <p14:sldIdLst>
            <p14:sldId id="1309"/>
            <p14:sldId id="1331"/>
            <p14:sldId id="1328"/>
            <p14:sldId id="1347"/>
            <p14:sldId id="1355"/>
            <p14:sldId id="1356"/>
            <p14:sldId id="1363"/>
            <p14:sldId id="1364"/>
            <p14:sldId id="1357"/>
            <p14:sldId id="1358"/>
            <p14:sldId id="1361"/>
            <p14:sldId id="1366"/>
            <p14:sldId id="1359"/>
            <p14:sldId id="1360"/>
            <p14:sldId id="1365"/>
            <p14:sldId id="132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50"/>
    <a:srgbClr val="008272"/>
    <a:srgbClr val="107C10"/>
    <a:srgbClr val="004B1C"/>
    <a:srgbClr val="525252"/>
    <a:srgbClr val="0078D7"/>
    <a:srgbClr val="FFFFFF"/>
    <a:srgbClr val="E81123"/>
    <a:srgbClr val="737373"/>
    <a:srgbClr val="E300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3" autoAdjust="0"/>
    <p:restoredTop sz="73308" autoAdjust="0"/>
  </p:normalViewPr>
  <p:slideViewPr>
    <p:cSldViewPr>
      <p:cViewPr varScale="1">
        <p:scale>
          <a:sx n="66" d="100"/>
          <a:sy n="66" d="100"/>
        </p:scale>
        <p:origin x="884" y="36"/>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83" d="100"/>
          <a:sy n="83" d="100"/>
        </p:scale>
        <p:origin x="303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9/7/2016 12:32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9/7/2016 12:32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46BACC3-97CA-4E5F-AED5-61699BDB7212}" type="datetime8">
              <a:rPr lang="en-US" smtClean="0"/>
              <a:t>9/7/2016 12:32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2865388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9/7/2016 12:32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2264020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t>9/7/2016 12:32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16</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861498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CC5E34C-0BEF-42D1-A3A4-98A0EFA3EE0B}" type="datetime8">
              <a:rPr lang="en-US" smtClean="0"/>
              <a:t>9/7/2016 12:32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484312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6" name="Date Placeholder 5"/>
          <p:cNvSpPr>
            <a:spLocks noGrp="1"/>
          </p:cNvSpPr>
          <p:nvPr>
            <p:ph type="dt" idx="12"/>
          </p:nvPr>
        </p:nvSpPr>
        <p:spPr/>
        <p:txBody>
          <a:bodyPr/>
          <a:lstStyle/>
          <a:p>
            <a:fld id="{A708F34D-5D4A-41E2-AC46-D3E6786783C4}" type="datetime8">
              <a:rPr lang="en-US" smtClean="0"/>
              <a:t>9/7/2016 12:32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
        <p:nvSpPr>
          <p:cNvPr id="8" name="Footer Placeholder 7"/>
          <p:cNvSpPr>
            <a:spLocks noGrp="1"/>
          </p:cNvSpPr>
          <p:nvPr>
            <p:ph type="ftr" sz="quarter" idx="14"/>
          </p:nvPr>
        </p:nvSpPr>
        <p:spPr/>
        <p:txBody>
          <a:bodyPr/>
          <a:lstStyle/>
          <a:p>
            <a:pPr defTabSz="931467"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31467"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032621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9/7/2016 12:32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929127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PBX - </a:t>
            </a:r>
            <a:r>
              <a:rPr lang="de-DE" i="1" dirty="0">
                <a:effectLst/>
              </a:rPr>
              <a:t>Private Branche Exchange – TK Anlage</a:t>
            </a:r>
          </a:p>
          <a:p>
            <a:r>
              <a:rPr lang="de-DE" sz="900" b="1" kern="1200" dirty="0">
                <a:solidFill>
                  <a:schemeClr val="tx1"/>
                </a:solidFill>
                <a:effectLst/>
                <a:latin typeface="Segoe UI Light" pitchFamily="34" charset="0"/>
                <a:ea typeface="+mn-ea"/>
                <a:cs typeface="+mn-cs"/>
              </a:rPr>
              <a:t>Public Switched Telephone Network - Telefonnetz</a:t>
            </a:r>
            <a:endParaRPr lang="de-DE"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9/7/2016 12:32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1585534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9/7/2016 12:32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3900372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in</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9/7/2016 12:32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414889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9/7/2016 12:32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1493626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9/7/2016 12:32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3069420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hoto_Option">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2976" r="728"/>
          <a:stretch/>
        </p:blipFill>
        <p:spPr>
          <a:xfrm>
            <a:off x="-1" y="-1"/>
            <a:ext cx="12434711" cy="6994525"/>
          </a:xfrm>
          <a:prstGeom prst="rect">
            <a:avLst/>
          </a:prstGeom>
        </p:spPr>
      </p:pic>
      <p:sp>
        <p:nvSpPr>
          <p:cNvPr id="2" name="Rectangle 1"/>
          <p:cNvSpPr/>
          <p:nvPr userDrawn="1"/>
        </p:nvSpPr>
        <p:spPr bwMode="auto">
          <a:xfrm>
            <a:off x="271398" y="2125677"/>
            <a:ext cx="6858000" cy="3657600"/>
          </a:xfrm>
          <a:prstGeom prst="rect">
            <a:avLst/>
          </a:prstGeom>
          <a:solidFill>
            <a:srgbClr val="008272">
              <a:alpha val="82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74702" y="2125677"/>
            <a:ext cx="6858000" cy="1828800"/>
          </a:xfrm>
          <a:noFill/>
        </p:spPr>
        <p:txBody>
          <a:bodyPr lIns="146304" tIns="91440" rIns="146304" bIns="91440" anchor="t" anchorCtr="0"/>
          <a:lstStyle>
            <a:lvl1pPr>
              <a:defRPr sz="5400" spc="-100" baseline="0">
                <a:gradFill>
                  <a:gsLst>
                    <a:gs pos="64646">
                      <a:srgbClr val="FFFFFF"/>
                    </a:gs>
                    <a:gs pos="45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273050" y="3954457"/>
            <a:ext cx="6858000" cy="1825625"/>
          </a:xfrm>
        </p:spPr>
        <p:txBody>
          <a:bodyPr tIns="109728" bIns="109728">
            <a:noAutofit/>
          </a:bodyPr>
          <a:lstStyle>
            <a:lvl1pPr marL="0" indent="0">
              <a:spcBef>
                <a:spcPts val="0"/>
              </a:spcBef>
              <a:buNone/>
              <a:defRPr sz="3200">
                <a:gradFill>
                  <a:gsLst>
                    <a:gs pos="64646">
                      <a:srgbClr val="FFFFFF"/>
                    </a:gs>
                    <a:gs pos="45000">
                      <a:srgbClr val="FFFFFF"/>
                    </a:gs>
                  </a:gsLst>
                  <a:lin ang="5400000" scaled="0"/>
                </a:gradFill>
              </a:defRPr>
            </a:lvl1pPr>
          </a:lstStyle>
          <a:p>
            <a:pPr lvl="0"/>
            <a:r>
              <a:rPr lang="en-US" dirty="0"/>
              <a:t>Speaker Name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308534" y="6166136"/>
            <a:ext cx="1698171" cy="365760"/>
          </a:xfrm>
          <a:prstGeom prst="rect">
            <a:avLst/>
          </a:prstGeom>
        </p:spPr>
      </p:pic>
    </p:spTree>
    <p:extLst>
      <p:ext uri="{BB962C8B-B14F-4D97-AF65-F5344CB8AC3E}">
        <p14:creationId xmlns:p14="http://schemas.microsoft.com/office/powerpoint/2010/main" val="59467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1113570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9238619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lang="en-US" sz="7200"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21594122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74702" y="2117165"/>
            <a:ext cx="8229535" cy="1837298"/>
          </a:xfrm>
          <a:noFill/>
        </p:spPr>
        <p:txBody>
          <a:bodyPr lIns="146304" tIns="91440" rIns="146304" bIns="91440" anchor="t" anchorCtr="0"/>
          <a:lstStyle>
            <a:lvl1pPr>
              <a:defRPr sz="5400" spc="-100" baseline="0">
                <a:gradFill>
                  <a:gsLst>
                    <a:gs pos="3333">
                      <a:schemeClr val="tx2"/>
                    </a:gs>
                    <a:gs pos="39000">
                      <a:schemeClr val="tx2"/>
                    </a:gs>
                  </a:gsLst>
                  <a:lin ang="5400000" scaled="0"/>
                </a:gradFill>
              </a:defRPr>
            </a:lvl1pPr>
          </a:lstStyle>
          <a:p>
            <a:r>
              <a:rPr lang="en-US" dirty="0"/>
              <a:t>Presentation title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65138" y="6149340"/>
            <a:ext cx="1702251" cy="365760"/>
          </a:xfrm>
          <a:prstGeom prst="rect">
            <a:avLst/>
          </a:prstGeom>
        </p:spPr>
      </p:pic>
      <p:sp>
        <p:nvSpPr>
          <p:cNvPr id="8" name="Rectangle 7"/>
          <p:cNvSpPr/>
          <p:nvPr userDrawn="1"/>
        </p:nvSpPr>
        <p:spPr bwMode="auto">
          <a:xfrm>
            <a:off x="457200" y="479425"/>
            <a:ext cx="2101978" cy="401541"/>
          </a:xfrm>
          <a:prstGeom prst="rect">
            <a:avLst/>
          </a:prstGeom>
          <a:noFill/>
          <a:ln w="6350" cap="sq">
            <a:solidFill>
              <a:schemeClr val="tx1"/>
            </a:solidFill>
            <a:prstDash val="sysDot"/>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800" b="0" i="0" u="none" strike="noStrike" kern="1200" cap="none" spc="0" normalizeH="0" baseline="0" noProof="0" dirty="0">
                <a:ln>
                  <a:noFill/>
                </a:ln>
                <a:gradFill>
                  <a:gsLst>
                    <a:gs pos="51515">
                      <a:schemeClr val="tx1"/>
                    </a:gs>
                    <a:gs pos="43000">
                      <a:schemeClr val="tx1"/>
                    </a:gs>
                  </a:gsLst>
                  <a:lin ang="5400000" scaled="1"/>
                </a:gradFill>
                <a:effectLst/>
                <a:uLnTx/>
                <a:uFillTx/>
                <a:latin typeface="+mn-lt"/>
                <a:ea typeface="Segoe UI" pitchFamily="34" charset="0"/>
                <a:cs typeface="Segoe UI" pitchFamily="34" charset="0"/>
              </a:rPr>
              <a:t>Product logo</a:t>
            </a:r>
          </a:p>
        </p:txBody>
      </p:sp>
      <p:sp>
        <p:nvSpPr>
          <p:cNvPr id="7" name="Rectangle 6"/>
          <p:cNvSpPr/>
          <p:nvPr userDrawn="1"/>
        </p:nvSpPr>
        <p:spPr bwMode="auto">
          <a:xfrm>
            <a:off x="457200" y="880967"/>
            <a:ext cx="2101978" cy="277098"/>
          </a:xfrm>
          <a:prstGeom prst="rect">
            <a:avLst/>
          </a:prstGeom>
          <a:noFill/>
          <a:ln w="6350" cap="sq">
            <a:noFill/>
            <a:prstDash val="sysDot"/>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gradFill>
                  <a:gsLst>
                    <a:gs pos="51515">
                      <a:schemeClr val="tx1"/>
                    </a:gs>
                    <a:gs pos="43000">
                      <a:schemeClr val="tx1"/>
                    </a:gs>
                  </a:gsLst>
                  <a:lin ang="5400000" scaled="1"/>
                </a:gradFill>
                <a:effectLst/>
                <a:uLnTx/>
                <a:uFillTx/>
                <a:latin typeface="+mn-lt"/>
                <a:ea typeface="Segoe UI" pitchFamily="34" charset="0"/>
                <a:cs typeface="Segoe UI" pitchFamily="34" charset="0"/>
              </a:rPr>
              <a:t>Update on slide master</a:t>
            </a:r>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2888"/>
            <a:ext cx="11856403"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2014 Microsoft Corporation. All rights reserved. </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64237" y="3145040"/>
            <a:ext cx="3278492" cy="704445"/>
          </a:xfrm>
          <a:prstGeom prst="rect">
            <a:avLst/>
          </a:prstGeom>
        </p:spPr>
      </p:pic>
    </p:spTree>
    <p:extLst>
      <p:ext uri="{BB962C8B-B14F-4D97-AF65-F5344CB8AC3E}">
        <p14:creationId xmlns:p14="http://schemas.microsoft.com/office/powerpoint/2010/main" val="167516244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hoto_Option">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2976" r="728"/>
          <a:stretch/>
        </p:blipFill>
        <p:spPr>
          <a:xfrm>
            <a:off x="-1" y="-1"/>
            <a:ext cx="12434711" cy="6994525"/>
          </a:xfrm>
          <a:prstGeom prst="rect">
            <a:avLst/>
          </a:prstGeom>
        </p:spPr>
      </p:pic>
      <p:sp>
        <p:nvSpPr>
          <p:cNvPr id="2" name="Rectangle 1"/>
          <p:cNvSpPr/>
          <p:nvPr userDrawn="1"/>
        </p:nvSpPr>
        <p:spPr bwMode="auto">
          <a:xfrm>
            <a:off x="271398" y="2125677"/>
            <a:ext cx="6858000" cy="3657600"/>
          </a:xfrm>
          <a:prstGeom prst="rect">
            <a:avLst/>
          </a:prstGeom>
          <a:solidFill>
            <a:srgbClr val="008272">
              <a:alpha val="82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74702" y="2125677"/>
            <a:ext cx="6858000" cy="1828800"/>
          </a:xfrm>
          <a:noFill/>
        </p:spPr>
        <p:txBody>
          <a:bodyPr lIns="146304" tIns="91440" rIns="146304" bIns="91440" anchor="t" anchorCtr="0"/>
          <a:lstStyle>
            <a:lvl1pPr>
              <a:defRPr sz="5400" spc="-100" baseline="0">
                <a:gradFill>
                  <a:gsLst>
                    <a:gs pos="64646">
                      <a:srgbClr val="FFFFFF"/>
                    </a:gs>
                    <a:gs pos="45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273050" y="3954457"/>
            <a:ext cx="6858000" cy="1825625"/>
          </a:xfrm>
        </p:spPr>
        <p:txBody>
          <a:bodyPr tIns="109728" bIns="109728">
            <a:noAutofit/>
          </a:bodyPr>
          <a:lstStyle>
            <a:lvl1pPr marL="0" indent="0">
              <a:spcBef>
                <a:spcPts val="0"/>
              </a:spcBef>
              <a:buNone/>
              <a:defRPr sz="3200">
                <a:gradFill>
                  <a:gsLst>
                    <a:gs pos="64646">
                      <a:srgbClr val="FFFFFF"/>
                    </a:gs>
                    <a:gs pos="45000">
                      <a:srgbClr val="FFFFFF"/>
                    </a:gs>
                  </a:gsLst>
                  <a:lin ang="5400000" scaled="0"/>
                </a:gradFill>
              </a:defRPr>
            </a:lvl1pPr>
          </a:lstStyle>
          <a:p>
            <a:pPr lvl="0"/>
            <a:r>
              <a:rPr lang="en-US" dirty="0"/>
              <a:t>Speaker Name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308534" y="6166136"/>
            <a:ext cx="1698171" cy="365760"/>
          </a:xfrm>
          <a:prstGeom prst="rect">
            <a:avLst/>
          </a:prstGeom>
        </p:spPr>
      </p:pic>
      <p:sp>
        <p:nvSpPr>
          <p:cNvPr id="8" name="Rectangle 7"/>
          <p:cNvSpPr/>
          <p:nvPr userDrawn="1"/>
        </p:nvSpPr>
        <p:spPr bwMode="auto">
          <a:xfrm>
            <a:off x="457200" y="479775"/>
            <a:ext cx="2101978" cy="401541"/>
          </a:xfrm>
          <a:prstGeom prst="rect">
            <a:avLst/>
          </a:prstGeom>
          <a:noFill/>
          <a:ln w="6350" cap="sq">
            <a:solidFill>
              <a:srgbClr val="525252"/>
            </a:solidFill>
            <a:prstDash val="sysDot"/>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800" b="0" i="0" u="none" strike="noStrike" kern="1200" cap="none" spc="0" normalizeH="0" baseline="0" noProof="0" dirty="0">
                <a:ln>
                  <a:noFill/>
                </a:ln>
                <a:gradFill>
                  <a:gsLst>
                    <a:gs pos="2020">
                      <a:srgbClr val="525252"/>
                    </a:gs>
                    <a:gs pos="21000">
                      <a:srgbClr val="525252"/>
                    </a:gs>
                  </a:gsLst>
                  <a:lin ang="5400000" scaled="1"/>
                </a:gradFill>
                <a:effectLst/>
                <a:uLnTx/>
                <a:uFillTx/>
                <a:latin typeface="+mn-lt"/>
                <a:ea typeface="Segoe UI" pitchFamily="34" charset="0"/>
                <a:cs typeface="Segoe UI" pitchFamily="34" charset="0"/>
              </a:rPr>
              <a:t>Product logo</a:t>
            </a:r>
          </a:p>
        </p:txBody>
      </p:sp>
      <p:sp>
        <p:nvSpPr>
          <p:cNvPr id="10" name="Rectangle 9"/>
          <p:cNvSpPr/>
          <p:nvPr userDrawn="1"/>
        </p:nvSpPr>
        <p:spPr bwMode="auto">
          <a:xfrm>
            <a:off x="457200" y="863413"/>
            <a:ext cx="2101978" cy="277098"/>
          </a:xfrm>
          <a:prstGeom prst="rect">
            <a:avLst/>
          </a:prstGeom>
          <a:noFill/>
          <a:ln w="6350" cap="sq">
            <a:noFill/>
            <a:prstDash val="sysDot"/>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gradFill>
                  <a:gsLst>
                    <a:gs pos="2020">
                      <a:srgbClr val="525252"/>
                    </a:gs>
                    <a:gs pos="21000">
                      <a:srgbClr val="525252"/>
                    </a:gs>
                  </a:gsLst>
                  <a:lin ang="5400000" scaled="1"/>
                </a:gradFill>
                <a:effectLst/>
                <a:uLnTx/>
                <a:uFillTx/>
                <a:latin typeface="+mn-lt"/>
                <a:ea typeface="Segoe UI" pitchFamily="34" charset="0"/>
                <a:cs typeface="Segoe UI" pitchFamily="34" charset="0"/>
              </a:rPr>
              <a:t>Update on slide master</a:t>
            </a:r>
          </a:p>
        </p:txBody>
      </p:sp>
    </p:spTree>
    <p:extLst>
      <p:ext uri="{BB962C8B-B14F-4D97-AF65-F5344CB8AC3E}">
        <p14:creationId xmlns:p14="http://schemas.microsoft.com/office/powerpoint/2010/main" val="139084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400" spc="-100" baseline="0">
                <a:gradFill>
                  <a:gsLst>
                    <a:gs pos="91000">
                      <a:schemeClr val="tx1"/>
                    </a:gs>
                    <a:gs pos="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1" y="3955786"/>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7200" y="6149340"/>
            <a:ext cx="1707455" cy="365760"/>
          </a:xfrm>
          <a:prstGeom prst="rect">
            <a:avLst/>
          </a:prstGeom>
        </p:spPr>
      </p:pic>
      <p:sp>
        <p:nvSpPr>
          <p:cNvPr id="8" name="Rectangle 7"/>
          <p:cNvSpPr/>
          <p:nvPr userDrawn="1"/>
        </p:nvSpPr>
        <p:spPr bwMode="auto">
          <a:xfrm>
            <a:off x="457200" y="479425"/>
            <a:ext cx="2101978" cy="401541"/>
          </a:xfrm>
          <a:prstGeom prst="rect">
            <a:avLst/>
          </a:prstGeom>
          <a:noFill/>
          <a:ln w="6350" cap="sq">
            <a:solidFill>
              <a:schemeClr val="tx1"/>
            </a:solidFill>
            <a:prstDash val="sysDash"/>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800" b="0" i="0" u="none" strike="noStrike" kern="1200" cap="none" spc="0" normalizeH="0" baseline="0" noProof="0" dirty="0">
                <a:ln>
                  <a:noFill/>
                </a:ln>
                <a:gradFill>
                  <a:gsLst>
                    <a:gs pos="51515">
                      <a:schemeClr val="tx1"/>
                    </a:gs>
                    <a:gs pos="43000">
                      <a:schemeClr val="tx1"/>
                    </a:gs>
                  </a:gsLst>
                  <a:lin ang="5400000" scaled="1"/>
                </a:gradFill>
                <a:effectLst/>
                <a:uLnTx/>
                <a:uFillTx/>
                <a:latin typeface="+mn-lt"/>
                <a:ea typeface="Segoe UI" pitchFamily="34" charset="0"/>
                <a:cs typeface="Segoe UI" pitchFamily="34" charset="0"/>
              </a:rPr>
              <a:t>Product logo</a:t>
            </a:r>
          </a:p>
        </p:txBody>
      </p:sp>
      <p:sp>
        <p:nvSpPr>
          <p:cNvPr id="6" name="Rectangle 5"/>
          <p:cNvSpPr/>
          <p:nvPr userDrawn="1"/>
        </p:nvSpPr>
        <p:spPr bwMode="auto">
          <a:xfrm>
            <a:off x="457200" y="880967"/>
            <a:ext cx="2101978" cy="277098"/>
          </a:xfrm>
          <a:prstGeom prst="rect">
            <a:avLst/>
          </a:prstGeom>
          <a:noFill/>
          <a:ln w="6350" cap="sq">
            <a:noFill/>
            <a:prstDash val="sysDot"/>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gradFill>
                  <a:gsLst>
                    <a:gs pos="51515">
                      <a:schemeClr val="tx1"/>
                    </a:gs>
                    <a:gs pos="43000">
                      <a:schemeClr val="tx1"/>
                    </a:gs>
                  </a:gsLst>
                  <a:lin ang="5400000" scaled="1"/>
                </a:gradFill>
                <a:effectLst/>
                <a:uLnTx/>
                <a:uFillTx/>
                <a:latin typeface="+mn-lt"/>
                <a:ea typeface="Segoe UI" pitchFamily="34" charset="0"/>
                <a:cs typeface="Segoe UI" pitchFamily="34" charset="0"/>
              </a:rPr>
              <a:t>Update on slide master</a:t>
            </a:r>
          </a:p>
        </p:txBody>
      </p:sp>
    </p:spTree>
    <p:extLst>
      <p:ext uri="{BB962C8B-B14F-4D97-AF65-F5344CB8AC3E}">
        <p14:creationId xmlns:p14="http://schemas.microsoft.com/office/powerpoint/2010/main" val="2588231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133736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sz="3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326847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95992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7994670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7481685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18933552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1181862"/>
          </a:xfrm>
          <a:noFill/>
        </p:spPr>
        <p:txBody>
          <a:bodyPr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10058401" cy="794064"/>
          </a:xfrm>
          <a:noFill/>
        </p:spPr>
        <p:txBody>
          <a:bodyPr lIns="182880" tIns="146304" rIns="182880" bIns="146304">
            <a:sp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8976025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1181862"/>
          </a:xfrm>
          <a:noFill/>
        </p:spPr>
        <p:txBody>
          <a:bodyPr tIns="91440" bIns="91440" anchor="t" anchorCtr="0">
            <a:spAutoFit/>
          </a:bodyPr>
          <a:lstStyle>
            <a:lvl1pPr>
              <a:defRPr lang="en-US" sz="7200"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20258259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728849011"/>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893455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0869850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26629115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36697455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155672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39078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2888"/>
            <a:ext cx="11856403"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2014 Microsoft Corporation. All rights reserved. </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641263531"/>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8296964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sz="36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2994197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sz="36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5319683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image" Target="../media/image1.png"/><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5"/>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70" r:id="rId1"/>
    <p:sldLayoutId id="2147484167" r:id="rId2"/>
    <p:sldLayoutId id="2147484087" r:id="rId3"/>
    <p:sldLayoutId id="2147484098" r:id="rId4"/>
    <p:sldLayoutId id="2147484107" r:id="rId5"/>
    <p:sldLayoutId id="2147484086" r:id="rId6"/>
    <p:sldLayoutId id="2147484099" r:id="rId7"/>
    <p:sldLayoutId id="2147484100" r:id="rId8"/>
    <p:sldLayoutId id="2147484106" r:id="rId9"/>
    <p:sldLayoutId id="2147484089" r:id="rId10"/>
    <p:sldLayoutId id="2147484092" r:id="rId11"/>
    <p:sldLayoutId id="2147484105" r:id="rId12"/>
    <p:sldLayoutId id="2147484182" r:id="rId13"/>
    <p:sldLayoutId id="2147484130" r:id="rId14"/>
    <p:sldLayoutId id="2147484101" r:id="rId15"/>
    <p:sldLayoutId id="2147484102" r:id="rId16"/>
    <p:sldLayoutId id="2147484093" r:id="rId17"/>
    <p:sldLayoutId id="2147484127" r:id="rId18"/>
    <p:sldLayoutId id="2147484128" r:id="rId19"/>
    <p:sldLayoutId id="2147484129" r:id="rId20"/>
    <p:sldLayoutId id="2147484094" r:id="rId21"/>
    <p:sldLayoutId id="2147484265" r:id="rId22"/>
    <p:sldLayoutId id="2147484096" r:id="rId23"/>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3"/>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dk1" tx1="lt1" bg2="dk2" tx2="lt2" accent1="accent1" accent2="accent2" accent3="accent3" accent4="accent4" accent5="accent5" accent6="accent6" hlink="hlink" folHlink="folHlink"/>
  <p:sldLayoutIdLst>
    <p:sldLayoutId id="2147484267" r:id="rId1"/>
    <p:sldLayoutId id="2147484236" r:id="rId2"/>
    <p:sldLayoutId id="2147484240" r:id="rId3"/>
    <p:sldLayoutId id="2147484241" r:id="rId4"/>
    <p:sldLayoutId id="2147484244" r:id="rId5"/>
    <p:sldLayoutId id="2147484245" r:id="rId6"/>
    <p:sldLayoutId id="2147484247" r:id="rId7"/>
    <p:sldLayoutId id="2147484249" r:id="rId8"/>
    <p:sldLayoutId id="2147484250" r:id="rId9"/>
    <p:sldLayoutId id="2147484264" r:id="rId10"/>
    <p:sldLayoutId id="2147484251" r:id="rId11"/>
    <p:sldLayoutId id="2147484252" r:id="rId12"/>
    <p:sldLayoutId id="2147484253" r:id="rId13"/>
    <p:sldLayoutId id="2147484254" r:id="rId14"/>
    <p:sldLayoutId id="2147484256" r:id="rId15"/>
    <p:sldLayoutId id="2147484257" r:id="rId16"/>
    <p:sldLayoutId id="2147484258" r:id="rId17"/>
    <p:sldLayoutId id="2147484259" r:id="rId18"/>
    <p:sldLayoutId id="2147484260" r:id="rId19"/>
    <p:sldLayoutId id="2147484266" r:id="rId20"/>
    <p:sldLayoutId id="2147484263" r:id="rId21"/>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701" y="2125677"/>
            <a:ext cx="9831967" cy="1828780"/>
          </a:xfrm>
        </p:spPr>
        <p:txBody>
          <a:bodyPr/>
          <a:lstStyle/>
          <a:p>
            <a:br>
              <a:rPr lang="de-DE" dirty="0"/>
            </a:br>
            <a:r>
              <a:rPr lang="de-DE" dirty="0"/>
              <a:t>Office365 E5 Plan </a:t>
            </a:r>
            <a:endParaRPr lang="en-US" dirty="0"/>
          </a:p>
        </p:txBody>
      </p:sp>
      <p:sp>
        <p:nvSpPr>
          <p:cNvPr id="3" name="Text Placeholder 2"/>
          <p:cNvSpPr>
            <a:spLocks noGrp="1"/>
          </p:cNvSpPr>
          <p:nvPr>
            <p:ph type="body" sz="quarter" idx="14"/>
          </p:nvPr>
        </p:nvSpPr>
        <p:spPr>
          <a:xfrm>
            <a:off x="273049" y="3954457"/>
            <a:ext cx="8825507" cy="1825625"/>
          </a:xfrm>
        </p:spPr>
        <p:txBody>
          <a:bodyPr/>
          <a:lstStyle/>
          <a:p>
            <a:pPr lvl="0"/>
            <a:endParaRPr lang="en-US" sz="1800" dirty="0">
              <a:latin typeface="Segoe UI"/>
            </a:endParaRPr>
          </a:p>
          <a:p>
            <a:pPr lvl="0"/>
            <a:endParaRPr lang="en-US" sz="1800" dirty="0">
              <a:latin typeface="Segoe UI"/>
            </a:endParaRPr>
          </a:p>
          <a:p>
            <a:pPr lvl="0"/>
            <a:endParaRPr lang="en-US" sz="1800" dirty="0">
              <a:latin typeface="Segoe UI"/>
            </a:endParaRPr>
          </a:p>
          <a:p>
            <a:pPr lvl="0"/>
            <a:endParaRPr lang="en-US" sz="1800" dirty="0">
              <a:latin typeface="Segoe UI"/>
            </a:endParaRPr>
          </a:p>
          <a:p>
            <a:pPr lvl="0"/>
            <a:endParaRPr lang="en-US" sz="1800" dirty="0">
              <a:latin typeface="Segoe UI"/>
            </a:endParaRPr>
          </a:p>
          <a:p>
            <a:pPr lvl="0" algn="r"/>
            <a:r>
              <a:rPr lang="en-US" sz="2400" dirty="0">
                <a:latin typeface="Segoe UI"/>
              </a:rPr>
              <a:t>Denis Buco				</a:t>
            </a:r>
          </a:p>
        </p:txBody>
      </p:sp>
    </p:spTree>
    <p:extLst>
      <p:ext uri="{BB962C8B-B14F-4D97-AF65-F5344CB8AC3E}">
        <p14:creationId xmlns:p14="http://schemas.microsoft.com/office/powerpoint/2010/main" val="665869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Power Bi Pro</a:t>
            </a:r>
          </a:p>
        </p:txBody>
      </p:sp>
      <p:sp>
        <p:nvSpPr>
          <p:cNvPr id="4" name="TextBox 3"/>
          <p:cNvSpPr txBox="1"/>
          <p:nvPr/>
        </p:nvSpPr>
        <p:spPr>
          <a:xfrm>
            <a:off x="274639" y="1363227"/>
            <a:ext cx="10081120" cy="2425279"/>
          </a:xfrm>
          <a:prstGeom prst="rect">
            <a:avLst/>
          </a:prstGeom>
          <a:noFill/>
        </p:spPr>
        <p:txBody>
          <a:bodyPr wrap="square" lIns="182880" tIns="146304" rIns="182880" bIns="146304" rtlCol="0">
            <a:spAutoFit/>
          </a:bodyPr>
          <a:lstStyle/>
          <a:p>
            <a:pPr marL="342900" indent="-342900">
              <a:lnSpc>
                <a:spcPct val="90000"/>
              </a:lnSpc>
              <a:spcAft>
                <a:spcPts val="600"/>
              </a:spcAft>
              <a:buFont typeface="Wingdings" panose="05000000000000000000" pitchFamily="2" charset="2"/>
              <a:buChar char="§"/>
            </a:pPr>
            <a:r>
              <a:rPr lang="de-DE" dirty="0"/>
              <a:t>Direkte Queries von SQL Server Analysis Services tabular data,Azure SQL Database, Azure SQL Data Warehouse, or Apache Spark for HDInsight</a:t>
            </a:r>
          </a:p>
          <a:p>
            <a:pPr marL="342900" indent="-342900">
              <a:lnSpc>
                <a:spcPct val="90000"/>
              </a:lnSpc>
              <a:spcAft>
                <a:spcPts val="600"/>
              </a:spcAft>
              <a:buFont typeface="Wingdings" panose="05000000000000000000" pitchFamily="2" charset="2"/>
              <a:buChar char="§"/>
            </a:pPr>
            <a:endParaRPr lang="de-DE" dirty="0"/>
          </a:p>
          <a:p>
            <a:pPr marL="342900" indent="-342900">
              <a:lnSpc>
                <a:spcPct val="90000"/>
              </a:lnSpc>
              <a:spcAft>
                <a:spcPts val="600"/>
              </a:spcAft>
              <a:buFont typeface="Wingdings" panose="05000000000000000000" pitchFamily="2" charset="2"/>
              <a:buChar char="§"/>
            </a:pPr>
            <a:r>
              <a:rPr lang="de-DE" dirty="0"/>
              <a:t>Datensätze, welche mehrmals täglich aktualisiert werden</a:t>
            </a:r>
          </a:p>
          <a:p>
            <a:pPr marL="342900" indent="-342900">
              <a:lnSpc>
                <a:spcPct val="90000"/>
              </a:lnSpc>
              <a:spcAft>
                <a:spcPts val="600"/>
              </a:spcAft>
              <a:buFont typeface="Wingdings" panose="05000000000000000000" pitchFamily="2" charset="2"/>
              <a:buChar char="§"/>
            </a:pPr>
            <a:endParaRPr lang="de-DE" dirty="0"/>
          </a:p>
          <a:p>
            <a:pPr marL="342900" indent="-342900">
              <a:lnSpc>
                <a:spcPct val="90000"/>
              </a:lnSpc>
              <a:spcAft>
                <a:spcPts val="600"/>
              </a:spcAft>
              <a:buFont typeface="Wingdings" panose="05000000000000000000" pitchFamily="2" charset="2"/>
              <a:buChar char="§"/>
            </a:pPr>
            <a:r>
              <a:rPr lang="de-DE" dirty="0"/>
              <a:t>On-Premise Daten, welche über Power BI Gateway abgefragt werden</a:t>
            </a:r>
          </a:p>
          <a:p>
            <a:pPr marL="342900" indent="-342900">
              <a:lnSpc>
                <a:spcPct val="90000"/>
              </a:lnSpc>
              <a:spcAft>
                <a:spcPts val="600"/>
              </a:spcAft>
              <a:buFont typeface="Wingdings" panose="05000000000000000000" pitchFamily="2" charset="2"/>
              <a:buChar char="§"/>
            </a:pPr>
            <a:endParaRPr lang="de-DE" dirty="0"/>
          </a:p>
        </p:txBody>
      </p:sp>
      <p:pic>
        <p:nvPicPr>
          <p:cNvPr id="7" name="Picture 6"/>
          <p:cNvPicPr>
            <a:picLocks noChangeAspect="1"/>
          </p:cNvPicPr>
          <p:nvPr/>
        </p:nvPicPr>
        <p:blipFill>
          <a:blip r:embed="rId2"/>
          <a:stretch>
            <a:fillRect/>
          </a:stretch>
        </p:blipFill>
        <p:spPr>
          <a:xfrm>
            <a:off x="8378477" y="4001318"/>
            <a:ext cx="3647818" cy="2503934"/>
          </a:xfrm>
          <a:prstGeom prst="rect">
            <a:avLst/>
          </a:prstGeom>
        </p:spPr>
      </p:pic>
    </p:spTree>
    <p:extLst>
      <p:ext uri="{BB962C8B-B14F-4D97-AF65-F5344CB8AC3E}">
        <p14:creationId xmlns:p14="http://schemas.microsoft.com/office/powerpoint/2010/main" val="342169115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Delve Analytics</a:t>
            </a:r>
          </a:p>
        </p:txBody>
      </p:sp>
      <p:pic>
        <p:nvPicPr>
          <p:cNvPr id="3" name="Picture 2"/>
          <p:cNvPicPr>
            <a:picLocks noChangeAspect="1"/>
          </p:cNvPicPr>
          <p:nvPr/>
        </p:nvPicPr>
        <p:blipFill>
          <a:blip r:embed="rId3"/>
          <a:stretch>
            <a:fillRect/>
          </a:stretch>
        </p:blipFill>
        <p:spPr>
          <a:xfrm>
            <a:off x="457597" y="1265014"/>
            <a:ext cx="11296867" cy="5249111"/>
          </a:xfrm>
          <a:prstGeom prst="rect">
            <a:avLst/>
          </a:prstGeom>
        </p:spPr>
      </p:pic>
      <p:pic>
        <p:nvPicPr>
          <p:cNvPr id="4" name="Picture 3"/>
          <p:cNvPicPr>
            <a:picLocks noChangeAspect="1"/>
          </p:cNvPicPr>
          <p:nvPr/>
        </p:nvPicPr>
        <p:blipFill>
          <a:blip r:embed="rId4"/>
          <a:stretch>
            <a:fillRect/>
          </a:stretch>
        </p:blipFill>
        <p:spPr>
          <a:xfrm>
            <a:off x="6362253" y="2993206"/>
            <a:ext cx="3383573" cy="1408298"/>
          </a:xfrm>
          <a:prstGeom prst="rect">
            <a:avLst/>
          </a:prstGeom>
        </p:spPr>
      </p:pic>
    </p:spTree>
    <p:extLst>
      <p:ext uri="{BB962C8B-B14F-4D97-AF65-F5344CB8AC3E}">
        <p14:creationId xmlns:p14="http://schemas.microsoft.com/office/powerpoint/2010/main" val="334405676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Delve Analytics – Outlook Addin</a:t>
            </a:r>
          </a:p>
        </p:txBody>
      </p:sp>
      <p:pic>
        <p:nvPicPr>
          <p:cNvPr id="3" name="Picture 2"/>
          <p:cNvPicPr>
            <a:picLocks noChangeAspect="1"/>
          </p:cNvPicPr>
          <p:nvPr/>
        </p:nvPicPr>
        <p:blipFill>
          <a:blip r:embed="rId3"/>
          <a:stretch>
            <a:fillRect/>
          </a:stretch>
        </p:blipFill>
        <p:spPr>
          <a:xfrm>
            <a:off x="1647421" y="1212849"/>
            <a:ext cx="9144000" cy="5334000"/>
          </a:xfrm>
          <a:prstGeom prst="rect">
            <a:avLst/>
          </a:prstGeom>
        </p:spPr>
      </p:pic>
    </p:spTree>
    <p:extLst>
      <p:ext uri="{BB962C8B-B14F-4D97-AF65-F5344CB8AC3E}">
        <p14:creationId xmlns:p14="http://schemas.microsoft.com/office/powerpoint/2010/main" val="228585450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Customer Lockbox</a:t>
            </a:r>
          </a:p>
        </p:txBody>
      </p:sp>
      <p:pic>
        <p:nvPicPr>
          <p:cNvPr id="11" name="Picture 10"/>
          <p:cNvPicPr>
            <a:picLocks noChangeAspect="1"/>
          </p:cNvPicPr>
          <p:nvPr/>
        </p:nvPicPr>
        <p:blipFill>
          <a:blip r:embed="rId3"/>
          <a:stretch>
            <a:fillRect/>
          </a:stretch>
        </p:blipFill>
        <p:spPr>
          <a:xfrm>
            <a:off x="1393701" y="1913086"/>
            <a:ext cx="10106670" cy="1522563"/>
          </a:xfrm>
          <a:prstGeom prst="rect">
            <a:avLst/>
          </a:prstGeom>
        </p:spPr>
      </p:pic>
      <p:pic>
        <p:nvPicPr>
          <p:cNvPr id="3" name="Picture 2"/>
          <p:cNvPicPr>
            <a:picLocks noChangeAspect="1"/>
          </p:cNvPicPr>
          <p:nvPr/>
        </p:nvPicPr>
        <p:blipFill>
          <a:blip r:embed="rId4"/>
          <a:stretch>
            <a:fillRect/>
          </a:stretch>
        </p:blipFill>
        <p:spPr>
          <a:xfrm>
            <a:off x="8306469" y="4721398"/>
            <a:ext cx="3383573" cy="1408298"/>
          </a:xfrm>
          <a:prstGeom prst="rect">
            <a:avLst/>
          </a:prstGeom>
        </p:spPr>
      </p:pic>
    </p:spTree>
    <p:extLst>
      <p:ext uri="{BB962C8B-B14F-4D97-AF65-F5344CB8AC3E}">
        <p14:creationId xmlns:p14="http://schemas.microsoft.com/office/powerpoint/2010/main" val="60988301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gradFill>
                  <a:gsLst>
                    <a:gs pos="2917">
                      <a:schemeClr val="tx1"/>
                    </a:gs>
                    <a:gs pos="30000">
                      <a:schemeClr val="tx1"/>
                    </a:gs>
                  </a:gsLst>
                  <a:lin ang="5400000" scaled="0"/>
                </a:gradFill>
              </a:rPr>
              <a:t>Advanced Threat Protection</a:t>
            </a:r>
            <a:br>
              <a:rPr lang="de-DE" dirty="0">
                <a:gradFill>
                  <a:gsLst>
                    <a:gs pos="2917">
                      <a:schemeClr val="tx1"/>
                    </a:gs>
                    <a:gs pos="30000">
                      <a:schemeClr val="tx1"/>
                    </a:gs>
                  </a:gsLst>
                  <a:lin ang="5400000" scaled="0"/>
                </a:gradFill>
              </a:rPr>
            </a:br>
            <a:endParaRPr lang="de-DE" dirty="0"/>
          </a:p>
        </p:txBody>
      </p:sp>
      <p:pic>
        <p:nvPicPr>
          <p:cNvPr id="4" name="Picture 3"/>
          <p:cNvPicPr>
            <a:picLocks noChangeAspect="1"/>
          </p:cNvPicPr>
          <p:nvPr/>
        </p:nvPicPr>
        <p:blipFill>
          <a:blip r:embed="rId2"/>
          <a:stretch>
            <a:fillRect/>
          </a:stretch>
        </p:blipFill>
        <p:spPr>
          <a:xfrm>
            <a:off x="4706069" y="1913086"/>
            <a:ext cx="7515225" cy="3619500"/>
          </a:xfrm>
          <a:prstGeom prst="rect">
            <a:avLst/>
          </a:prstGeom>
        </p:spPr>
      </p:pic>
      <p:pic>
        <p:nvPicPr>
          <p:cNvPr id="2050" name="Picture 2" descr=" See full-sized imag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621" y="3137222"/>
            <a:ext cx="3384376" cy="1410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93961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Office 365 Advanced Security Management</a:t>
            </a:r>
            <a:endParaRPr lang="de-DE" dirty="0"/>
          </a:p>
        </p:txBody>
      </p:sp>
      <p:pic>
        <p:nvPicPr>
          <p:cNvPr id="3" name="Picture 2"/>
          <p:cNvPicPr>
            <a:picLocks noChangeAspect="1"/>
          </p:cNvPicPr>
          <p:nvPr/>
        </p:nvPicPr>
        <p:blipFill>
          <a:blip r:embed="rId2"/>
          <a:stretch>
            <a:fillRect/>
          </a:stretch>
        </p:blipFill>
        <p:spPr>
          <a:xfrm>
            <a:off x="1465709" y="1769070"/>
            <a:ext cx="9620250" cy="4038600"/>
          </a:xfrm>
          <a:prstGeom prst="rect">
            <a:avLst/>
          </a:prstGeom>
        </p:spPr>
      </p:pic>
      <p:pic>
        <p:nvPicPr>
          <p:cNvPr id="4" name="Picture 2" descr=" See full-sized imag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2099" y="5513486"/>
            <a:ext cx="3384376" cy="1410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24886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07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77003" y="2489150"/>
            <a:ext cx="11887200" cy="1292662"/>
          </a:xfrm>
        </p:spPr>
        <p:txBody>
          <a:bodyPr/>
          <a:lstStyle/>
          <a:p>
            <a:r>
              <a:rPr lang="en-US" b="1" dirty="0">
                <a:solidFill>
                  <a:schemeClr val="bg1"/>
                </a:solidFill>
              </a:rPr>
              <a:t>“Office 365 enterprise usage increased 320% since Q3 2015, now the most popular enterprise cloud service”</a:t>
            </a:r>
            <a:endParaRPr lang="en-US" dirty="0">
              <a:solidFill>
                <a:schemeClr val="bg1"/>
              </a:solidFill>
            </a:endParaRPr>
          </a:p>
        </p:txBody>
      </p:sp>
      <p:sp>
        <p:nvSpPr>
          <p:cNvPr id="2" name="TextBox 1"/>
          <p:cNvSpPr txBox="1"/>
          <p:nvPr/>
        </p:nvSpPr>
        <p:spPr>
          <a:xfrm>
            <a:off x="9825876" y="3641278"/>
            <a:ext cx="2698367" cy="627864"/>
          </a:xfrm>
          <a:prstGeom prst="rect">
            <a:avLst/>
          </a:prstGeom>
          <a:noFill/>
        </p:spPr>
        <p:txBody>
          <a:bodyPr wrap="none" lIns="182880" tIns="146304" rIns="182880" bIns="146304" rtlCol="0">
            <a:spAutoFit/>
          </a:bodyPr>
          <a:lstStyle/>
          <a:p>
            <a:pPr>
              <a:lnSpc>
                <a:spcPct val="90000"/>
              </a:lnSpc>
              <a:spcAft>
                <a:spcPts val="600"/>
              </a:spcAft>
            </a:pPr>
            <a:r>
              <a:rPr lang="de-DE" sz="2400" dirty="0">
                <a:solidFill>
                  <a:schemeClr val="bg1"/>
                </a:solidFill>
              </a:rPr>
              <a:t>www.winbeta.org</a:t>
            </a:r>
          </a:p>
        </p:txBody>
      </p:sp>
      <p:sp>
        <p:nvSpPr>
          <p:cNvPr id="4" name="Title 1"/>
          <p:cNvSpPr>
            <a:spLocks noGrp="1"/>
          </p:cNvSpPr>
          <p:nvPr>
            <p:ph type="title"/>
          </p:nvPr>
        </p:nvSpPr>
        <p:spPr>
          <a:xfrm>
            <a:off x="274639" y="295274"/>
            <a:ext cx="11889564" cy="917575"/>
          </a:xfrm>
        </p:spPr>
        <p:txBody>
          <a:bodyPr/>
          <a:lstStyle/>
          <a:p>
            <a:r>
              <a:rPr lang="en-US" dirty="0">
                <a:gradFill>
                  <a:gsLst>
                    <a:gs pos="17172">
                      <a:srgbClr val="525252"/>
                    </a:gs>
                    <a:gs pos="37000">
                      <a:srgbClr val="525252"/>
                    </a:gs>
                  </a:gsLst>
                  <a:lin ang="5400000" scaled="0"/>
                </a:gradFill>
              </a:rPr>
              <a:t>Office 365 – </a:t>
            </a:r>
            <a:r>
              <a:rPr lang="en-US" dirty="0" err="1">
                <a:gradFill>
                  <a:gsLst>
                    <a:gs pos="17172">
                      <a:srgbClr val="525252"/>
                    </a:gs>
                    <a:gs pos="37000">
                      <a:srgbClr val="525252"/>
                    </a:gs>
                  </a:gsLst>
                  <a:lin ang="5400000" scaled="0"/>
                </a:gradFill>
              </a:rPr>
              <a:t>Wachstum</a:t>
            </a:r>
            <a:endParaRPr lang="en-US" sz="3200" i="1" dirty="0">
              <a:gradFill>
                <a:gsLst>
                  <a:gs pos="17172">
                    <a:srgbClr val="525252"/>
                  </a:gs>
                  <a:gs pos="37000">
                    <a:srgbClr val="525252"/>
                  </a:gs>
                </a:gsLst>
                <a:lin ang="5400000" scaled="0"/>
              </a:gradFill>
            </a:endParaRPr>
          </a:p>
        </p:txBody>
      </p:sp>
    </p:spTree>
    <p:extLst>
      <p:ext uri="{BB962C8B-B14F-4D97-AF65-F5344CB8AC3E}">
        <p14:creationId xmlns:p14="http://schemas.microsoft.com/office/powerpoint/2010/main" val="95709968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1"/>
          <p:cNvSpPr txBox="1">
            <a:spLocks/>
          </p:cNvSpPr>
          <p:nvPr/>
        </p:nvSpPr>
        <p:spPr>
          <a:xfrm>
            <a:off x="274637" y="1169958"/>
            <a:ext cx="11887200" cy="457200"/>
          </a:xfrm>
          <a:prstGeom prst="rect">
            <a:avLst/>
          </a:prstGeom>
        </p:spPr>
        <p:txBody>
          <a:bodyPr lIns="182880" tIns="0" rIns="182880" bIns="0"/>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99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99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99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99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99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Aft>
                <a:spcPts val="600"/>
              </a:spcAft>
              <a:buNone/>
            </a:pPr>
            <a:endParaRPr lang="en-US" sz="1600" b="1" dirty="0">
              <a:latin typeface="Segoe UI" panose="020B0502040204020203" pitchFamily="34" charset="0"/>
              <a:cs typeface="Segoe UI" panose="020B0502040204020203" pitchFamily="34" charset="0"/>
            </a:endParaRPr>
          </a:p>
        </p:txBody>
      </p:sp>
      <p:pic>
        <p:nvPicPr>
          <p:cNvPr id="5" name="Picture 4"/>
          <p:cNvPicPr>
            <a:picLocks noChangeAspect="1"/>
          </p:cNvPicPr>
          <p:nvPr/>
        </p:nvPicPr>
        <p:blipFill>
          <a:blip r:embed="rId3"/>
          <a:stretch>
            <a:fillRect/>
          </a:stretch>
        </p:blipFill>
        <p:spPr>
          <a:xfrm>
            <a:off x="1969765" y="1165676"/>
            <a:ext cx="8640960" cy="5918344"/>
          </a:xfrm>
          <a:prstGeom prst="rect">
            <a:avLst/>
          </a:prstGeom>
        </p:spPr>
      </p:pic>
      <p:sp>
        <p:nvSpPr>
          <p:cNvPr id="4" name="Title 1"/>
          <p:cNvSpPr>
            <a:spLocks noGrp="1"/>
          </p:cNvSpPr>
          <p:nvPr>
            <p:ph type="title"/>
          </p:nvPr>
        </p:nvSpPr>
        <p:spPr>
          <a:xfrm>
            <a:off x="274639" y="295274"/>
            <a:ext cx="11889564" cy="917575"/>
          </a:xfrm>
        </p:spPr>
        <p:txBody>
          <a:bodyPr/>
          <a:lstStyle/>
          <a:p>
            <a:r>
              <a:rPr lang="en-US" dirty="0">
                <a:gradFill>
                  <a:gsLst>
                    <a:gs pos="17172">
                      <a:srgbClr val="525252"/>
                    </a:gs>
                    <a:gs pos="37000">
                      <a:srgbClr val="525252"/>
                    </a:gs>
                  </a:gsLst>
                  <a:lin ang="5400000" scaled="0"/>
                </a:gradFill>
              </a:rPr>
              <a:t>Office 365 – </a:t>
            </a:r>
            <a:r>
              <a:rPr lang="en-US" dirty="0" err="1">
                <a:gradFill>
                  <a:gsLst>
                    <a:gs pos="17172">
                      <a:srgbClr val="525252"/>
                    </a:gs>
                    <a:gs pos="37000">
                      <a:srgbClr val="525252"/>
                    </a:gs>
                  </a:gsLst>
                  <a:lin ang="5400000" scaled="0"/>
                </a:gradFill>
              </a:rPr>
              <a:t>Nutzung</a:t>
            </a:r>
            <a:endParaRPr lang="en-US" sz="3200" i="1" dirty="0">
              <a:gradFill>
                <a:gsLst>
                  <a:gs pos="17172">
                    <a:srgbClr val="525252"/>
                  </a:gs>
                  <a:gs pos="37000">
                    <a:srgbClr val="525252"/>
                  </a:gs>
                </a:gsLst>
                <a:lin ang="5400000" scaled="0"/>
              </a:gradFill>
            </a:endParaRPr>
          </a:p>
        </p:txBody>
      </p:sp>
    </p:spTree>
    <p:extLst>
      <p:ext uri="{BB962C8B-B14F-4D97-AF65-F5344CB8AC3E}">
        <p14:creationId xmlns:p14="http://schemas.microsoft.com/office/powerpoint/2010/main" val="108295163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stretch>
            <a:fillRect/>
          </a:stretch>
        </p:blipFill>
        <p:spPr>
          <a:xfrm>
            <a:off x="6517569" y="2844169"/>
            <a:ext cx="5054022" cy="1164437"/>
          </a:xfrm>
          <a:prstGeom prst="rect">
            <a:avLst/>
          </a:prstGeom>
        </p:spPr>
      </p:pic>
      <p:pic>
        <p:nvPicPr>
          <p:cNvPr id="16" name="Picture 15"/>
          <p:cNvPicPr>
            <a:picLocks noChangeAspect="1"/>
          </p:cNvPicPr>
          <p:nvPr/>
        </p:nvPicPr>
        <p:blipFill>
          <a:blip r:embed="rId4"/>
          <a:stretch>
            <a:fillRect/>
          </a:stretch>
        </p:blipFill>
        <p:spPr>
          <a:xfrm>
            <a:off x="6517569" y="4221061"/>
            <a:ext cx="5054022" cy="1164437"/>
          </a:xfrm>
          <a:prstGeom prst="rect">
            <a:avLst/>
          </a:prstGeom>
        </p:spPr>
      </p:pic>
      <p:sp>
        <p:nvSpPr>
          <p:cNvPr id="17" name="Rectangle 16"/>
          <p:cNvSpPr/>
          <p:nvPr/>
        </p:nvSpPr>
        <p:spPr bwMode="auto">
          <a:xfrm>
            <a:off x="900945" y="4243426"/>
            <a:ext cx="5040560" cy="1152128"/>
          </a:xfrm>
          <a:prstGeom prst="rect">
            <a:avLst/>
          </a:prstGeom>
          <a:solidFill>
            <a:schemeClr val="bg1">
              <a:lumMod val="85000"/>
            </a:schemeClr>
          </a:solid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de-DE"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p:nvSpPr>
        <p:spPr bwMode="auto">
          <a:xfrm>
            <a:off x="900945" y="2844169"/>
            <a:ext cx="5040560" cy="1152128"/>
          </a:xfrm>
          <a:prstGeom prst="rect">
            <a:avLst/>
          </a:prstGeom>
          <a:solidFill>
            <a:schemeClr val="bg1">
              <a:lumMod val="85000"/>
            </a:schemeClr>
          </a:solid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de-DE"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gradFill>
                  <a:gsLst>
                    <a:gs pos="17172">
                      <a:srgbClr val="525252"/>
                    </a:gs>
                    <a:gs pos="37000">
                      <a:srgbClr val="525252"/>
                    </a:gs>
                  </a:gsLst>
                  <a:lin ang="5400000" scaled="0"/>
                </a:gradFill>
              </a:rPr>
              <a:t>Office 365 – </a:t>
            </a:r>
            <a:r>
              <a:rPr lang="en-US" dirty="0" err="1">
                <a:gradFill>
                  <a:gsLst>
                    <a:gs pos="17172">
                      <a:srgbClr val="525252"/>
                    </a:gs>
                    <a:gs pos="37000">
                      <a:srgbClr val="525252"/>
                    </a:gs>
                  </a:gsLst>
                  <a:lin ang="5400000" scaled="0"/>
                </a:gradFill>
              </a:rPr>
              <a:t>Pläne</a:t>
            </a:r>
            <a:r>
              <a:rPr lang="en-US" dirty="0">
                <a:gradFill>
                  <a:gsLst>
                    <a:gs pos="17172">
                      <a:srgbClr val="525252"/>
                    </a:gs>
                    <a:gs pos="37000">
                      <a:srgbClr val="525252"/>
                    </a:gs>
                  </a:gsLst>
                  <a:lin ang="5400000" scaled="0"/>
                </a:gradFill>
              </a:rPr>
              <a:t> </a:t>
            </a:r>
            <a:r>
              <a:rPr lang="en-US" dirty="0" err="1">
                <a:gradFill>
                  <a:gsLst>
                    <a:gs pos="17172">
                      <a:srgbClr val="525252"/>
                    </a:gs>
                    <a:gs pos="37000">
                      <a:srgbClr val="525252"/>
                    </a:gs>
                  </a:gsLst>
                  <a:lin ang="5400000" scaled="0"/>
                </a:gradFill>
              </a:rPr>
              <a:t>im</a:t>
            </a:r>
            <a:r>
              <a:rPr lang="en-US" dirty="0">
                <a:gradFill>
                  <a:gsLst>
                    <a:gs pos="17172">
                      <a:srgbClr val="525252"/>
                    </a:gs>
                    <a:gs pos="37000">
                      <a:srgbClr val="525252"/>
                    </a:gs>
                  </a:gsLst>
                  <a:lin ang="5400000" scaled="0"/>
                </a:gradFill>
              </a:rPr>
              <a:t> </a:t>
            </a:r>
            <a:r>
              <a:rPr lang="en-US" dirty="0" err="1">
                <a:gradFill>
                  <a:gsLst>
                    <a:gs pos="17172">
                      <a:srgbClr val="525252"/>
                    </a:gs>
                    <a:gs pos="37000">
                      <a:srgbClr val="525252"/>
                    </a:gs>
                  </a:gsLst>
                  <a:lin ang="5400000" scaled="0"/>
                </a:gradFill>
              </a:rPr>
              <a:t>Überblick</a:t>
            </a:r>
            <a:endParaRPr lang="en-US" sz="3200" i="1" dirty="0">
              <a:gradFill>
                <a:gsLst>
                  <a:gs pos="17172">
                    <a:srgbClr val="525252"/>
                  </a:gs>
                  <a:gs pos="37000">
                    <a:srgbClr val="525252"/>
                  </a:gs>
                </a:gsLst>
                <a:lin ang="5400000" scaled="0"/>
              </a:gradFill>
            </a:endParaRPr>
          </a:p>
        </p:txBody>
      </p:sp>
      <p:sp>
        <p:nvSpPr>
          <p:cNvPr id="5" name="TextBox 4"/>
          <p:cNvSpPr txBox="1"/>
          <p:nvPr/>
        </p:nvSpPr>
        <p:spPr>
          <a:xfrm>
            <a:off x="775624" y="2734607"/>
            <a:ext cx="1656184" cy="627864"/>
          </a:xfrm>
          <a:prstGeom prst="rect">
            <a:avLst/>
          </a:prstGeom>
          <a:noFill/>
        </p:spPr>
        <p:txBody>
          <a:bodyPr wrap="square" lIns="182880" tIns="146304" rIns="182880" bIns="146304" rtlCol="0">
            <a:spAutoFit/>
          </a:bodyPr>
          <a:lstStyle/>
          <a:p>
            <a:pPr>
              <a:lnSpc>
                <a:spcPct val="90000"/>
              </a:lnSpc>
              <a:spcAft>
                <a:spcPts val="600"/>
              </a:spcAft>
            </a:pPr>
            <a:r>
              <a:rPr lang="de-DE" sz="2400" b="1" dirty="0"/>
              <a:t>Business </a:t>
            </a:r>
            <a:endParaRPr lang="de-DE" sz="2400" dirty="0">
              <a:gradFill>
                <a:gsLst>
                  <a:gs pos="2917">
                    <a:schemeClr val="tx1"/>
                  </a:gs>
                  <a:gs pos="30000">
                    <a:schemeClr val="tx1"/>
                  </a:gs>
                </a:gsLst>
                <a:lin ang="5400000" scaled="0"/>
              </a:gradFill>
            </a:endParaRPr>
          </a:p>
        </p:txBody>
      </p:sp>
      <p:sp>
        <p:nvSpPr>
          <p:cNvPr id="8" name="TextBox 7"/>
          <p:cNvSpPr txBox="1"/>
          <p:nvPr/>
        </p:nvSpPr>
        <p:spPr>
          <a:xfrm>
            <a:off x="6457863" y="2709831"/>
            <a:ext cx="2022295" cy="627864"/>
          </a:xfrm>
          <a:prstGeom prst="rect">
            <a:avLst/>
          </a:prstGeom>
          <a:noFill/>
        </p:spPr>
        <p:txBody>
          <a:bodyPr wrap="square" lIns="182880" tIns="146304" rIns="182880" bIns="146304" rtlCol="0">
            <a:spAutoFit/>
          </a:bodyPr>
          <a:lstStyle/>
          <a:p>
            <a:pPr>
              <a:lnSpc>
                <a:spcPct val="90000"/>
              </a:lnSpc>
              <a:spcAft>
                <a:spcPts val="600"/>
              </a:spcAft>
            </a:pPr>
            <a:r>
              <a:rPr lang="de-DE" sz="2400" b="1" dirty="0"/>
              <a:t>Enterprise  </a:t>
            </a:r>
            <a:endParaRPr lang="de-DE" sz="2400" dirty="0">
              <a:gradFill>
                <a:gsLst>
                  <a:gs pos="2917">
                    <a:schemeClr val="tx1"/>
                  </a:gs>
                  <a:gs pos="30000">
                    <a:schemeClr val="tx1"/>
                  </a:gs>
                </a:gsLst>
                <a:lin ang="5400000" scaled="0"/>
              </a:gradFill>
            </a:endParaRPr>
          </a:p>
        </p:txBody>
      </p:sp>
      <p:sp>
        <p:nvSpPr>
          <p:cNvPr id="6" name="Rectangle 5"/>
          <p:cNvSpPr/>
          <p:nvPr/>
        </p:nvSpPr>
        <p:spPr>
          <a:xfrm>
            <a:off x="1001096" y="5043273"/>
            <a:ext cx="248786" cy="369332"/>
          </a:xfrm>
          <a:prstGeom prst="rect">
            <a:avLst/>
          </a:prstGeom>
        </p:spPr>
        <p:txBody>
          <a:bodyPr wrap="none">
            <a:spAutoFit/>
          </a:bodyPr>
          <a:lstStyle/>
          <a:p>
            <a:r>
              <a:rPr lang="de-DE" b="1" dirty="0"/>
              <a:t> </a:t>
            </a:r>
            <a:endParaRPr lang="de-DE" dirty="0"/>
          </a:p>
        </p:txBody>
      </p:sp>
      <p:sp>
        <p:nvSpPr>
          <p:cNvPr id="7" name="TextBox 6"/>
          <p:cNvSpPr txBox="1"/>
          <p:nvPr/>
        </p:nvSpPr>
        <p:spPr>
          <a:xfrm>
            <a:off x="764046" y="4175416"/>
            <a:ext cx="1836204" cy="627864"/>
          </a:xfrm>
          <a:prstGeom prst="rect">
            <a:avLst/>
          </a:prstGeom>
          <a:noFill/>
        </p:spPr>
        <p:txBody>
          <a:bodyPr wrap="square" lIns="182880" tIns="146304" rIns="182880" bIns="146304" rtlCol="0">
            <a:spAutoFit/>
          </a:bodyPr>
          <a:lstStyle/>
          <a:p>
            <a:pPr>
              <a:lnSpc>
                <a:spcPct val="90000"/>
              </a:lnSpc>
              <a:spcAft>
                <a:spcPts val="600"/>
              </a:spcAft>
            </a:pPr>
            <a:r>
              <a:rPr lang="de-DE" sz="2400" b="1" dirty="0"/>
              <a:t>Education</a:t>
            </a:r>
            <a:endParaRPr lang="de-DE" sz="2400" dirty="0">
              <a:gradFill>
                <a:gsLst>
                  <a:gs pos="2917">
                    <a:schemeClr val="tx1"/>
                  </a:gs>
                  <a:gs pos="30000">
                    <a:schemeClr val="tx1"/>
                  </a:gs>
                </a:gsLst>
                <a:lin ang="5400000" scaled="0"/>
              </a:gradFill>
            </a:endParaRPr>
          </a:p>
        </p:txBody>
      </p:sp>
      <p:sp>
        <p:nvSpPr>
          <p:cNvPr id="10" name="TextBox 9"/>
          <p:cNvSpPr txBox="1"/>
          <p:nvPr/>
        </p:nvSpPr>
        <p:spPr>
          <a:xfrm>
            <a:off x="6380516" y="4134172"/>
            <a:ext cx="2229996" cy="627864"/>
          </a:xfrm>
          <a:prstGeom prst="rect">
            <a:avLst/>
          </a:prstGeom>
          <a:noFill/>
        </p:spPr>
        <p:txBody>
          <a:bodyPr wrap="square" lIns="182880" tIns="146304" rIns="182880" bIns="146304" rtlCol="0">
            <a:spAutoFit/>
          </a:bodyPr>
          <a:lstStyle/>
          <a:p>
            <a:pPr>
              <a:lnSpc>
                <a:spcPct val="90000"/>
              </a:lnSpc>
              <a:spcAft>
                <a:spcPts val="600"/>
              </a:spcAft>
            </a:pPr>
            <a:r>
              <a:rPr lang="de-DE" sz="2400" b="1" dirty="0"/>
              <a:t>Government</a:t>
            </a:r>
            <a:endParaRPr lang="de-DE" sz="2400" dirty="0">
              <a:gradFill>
                <a:gsLst>
                  <a:gs pos="2917">
                    <a:schemeClr val="tx1"/>
                  </a:gs>
                  <a:gs pos="30000">
                    <a:schemeClr val="tx1"/>
                  </a:gs>
                </a:gsLst>
                <a:lin ang="5400000" scaled="0"/>
              </a:gradFill>
            </a:endParaRPr>
          </a:p>
        </p:txBody>
      </p:sp>
      <p:sp>
        <p:nvSpPr>
          <p:cNvPr id="11" name="TextBox 10"/>
          <p:cNvSpPr txBox="1"/>
          <p:nvPr/>
        </p:nvSpPr>
        <p:spPr>
          <a:xfrm>
            <a:off x="2458465" y="3172255"/>
            <a:ext cx="3456383" cy="871008"/>
          </a:xfrm>
          <a:prstGeom prst="rect">
            <a:avLst/>
          </a:prstGeom>
          <a:noFill/>
        </p:spPr>
        <p:txBody>
          <a:bodyPr wrap="square" lIns="182880" tIns="146304" rIns="182880" bIns="146304" rtlCol="0">
            <a:spAutoFit/>
          </a:bodyPr>
          <a:lstStyle/>
          <a:p>
            <a:pPr>
              <a:lnSpc>
                <a:spcPct val="90000"/>
              </a:lnSpc>
              <a:spcAft>
                <a:spcPts val="600"/>
              </a:spcAft>
            </a:pPr>
            <a:r>
              <a:rPr lang="en-US" dirty="0"/>
              <a:t>Office 365 Business Essentials </a:t>
            </a:r>
          </a:p>
          <a:p>
            <a:pPr>
              <a:lnSpc>
                <a:spcPct val="90000"/>
              </a:lnSpc>
              <a:spcAft>
                <a:spcPts val="600"/>
              </a:spcAft>
            </a:pPr>
            <a:r>
              <a:rPr lang="en-US" dirty="0"/>
              <a:t>Office 365 Business Premium</a:t>
            </a:r>
            <a:endParaRPr lang="de-DE" dirty="0" err="1"/>
          </a:p>
        </p:txBody>
      </p:sp>
      <p:sp>
        <p:nvSpPr>
          <p:cNvPr id="12" name="Rectangle 11"/>
          <p:cNvSpPr/>
          <p:nvPr/>
        </p:nvSpPr>
        <p:spPr>
          <a:xfrm>
            <a:off x="8463266" y="2844169"/>
            <a:ext cx="6216650" cy="1200329"/>
          </a:xfrm>
          <a:prstGeom prst="rect">
            <a:avLst/>
          </a:prstGeom>
        </p:spPr>
        <p:txBody>
          <a:bodyPr>
            <a:spAutoFit/>
          </a:bodyPr>
          <a:lstStyle/>
          <a:p>
            <a:r>
              <a:rPr lang="de-DE" dirty="0"/>
              <a:t>Office 365 Enterprise E1 </a:t>
            </a:r>
          </a:p>
          <a:p>
            <a:r>
              <a:rPr lang="de-DE" dirty="0"/>
              <a:t>Office 365 Enterprise E3 </a:t>
            </a:r>
          </a:p>
          <a:p>
            <a:r>
              <a:rPr lang="de-DE" strike="sngStrike" dirty="0"/>
              <a:t>Office 365 Enterprise E4</a:t>
            </a:r>
          </a:p>
          <a:p>
            <a:r>
              <a:rPr lang="de-DE" dirty="0"/>
              <a:t>Office 365 Enterprise E5</a:t>
            </a:r>
          </a:p>
        </p:txBody>
      </p:sp>
      <p:sp>
        <p:nvSpPr>
          <p:cNvPr id="13" name="TextBox 12"/>
          <p:cNvSpPr txBox="1"/>
          <p:nvPr/>
        </p:nvSpPr>
        <p:spPr>
          <a:xfrm>
            <a:off x="2458465" y="4657647"/>
            <a:ext cx="2590902" cy="572464"/>
          </a:xfrm>
          <a:prstGeom prst="rect">
            <a:avLst/>
          </a:prstGeom>
          <a:noFill/>
        </p:spPr>
        <p:txBody>
          <a:bodyPr wrap="square" lIns="182880" tIns="146304" rIns="182880" bIns="146304" rtlCol="0">
            <a:spAutoFit/>
          </a:bodyPr>
          <a:lstStyle/>
          <a:p>
            <a:r>
              <a:rPr lang="de-DE" dirty="0"/>
              <a:t>Office 365 Education </a:t>
            </a:r>
          </a:p>
        </p:txBody>
      </p:sp>
      <p:sp>
        <p:nvSpPr>
          <p:cNvPr id="14" name="TextBox 13"/>
          <p:cNvSpPr txBox="1"/>
          <p:nvPr/>
        </p:nvSpPr>
        <p:spPr>
          <a:xfrm>
            <a:off x="8376885" y="4582039"/>
            <a:ext cx="3049530" cy="1181862"/>
          </a:xfrm>
          <a:prstGeom prst="rect">
            <a:avLst/>
          </a:prstGeom>
          <a:noFill/>
        </p:spPr>
        <p:txBody>
          <a:bodyPr wrap="square" lIns="182880" tIns="146304" rIns="182880" bIns="146304" rtlCol="0">
            <a:spAutoFit/>
          </a:bodyPr>
          <a:lstStyle/>
          <a:p>
            <a:r>
              <a:rPr lang="en-US" dirty="0"/>
              <a:t>Office 365 Government E1 </a:t>
            </a:r>
          </a:p>
          <a:p>
            <a:r>
              <a:rPr lang="en-US" dirty="0"/>
              <a:t>Office 365 Government E3 </a:t>
            </a:r>
          </a:p>
          <a:p>
            <a:pPr>
              <a:lnSpc>
                <a:spcPct val="90000"/>
              </a:lnSpc>
              <a:spcAft>
                <a:spcPts val="600"/>
              </a:spcAft>
            </a:pPr>
            <a:endParaRPr lang="de-DE" sz="2400" dirty="0" err="1">
              <a:gradFill>
                <a:gsLst>
                  <a:gs pos="2917">
                    <a:schemeClr val="tx1"/>
                  </a:gs>
                  <a:gs pos="30000">
                    <a:schemeClr val="tx1"/>
                  </a:gs>
                </a:gsLst>
                <a:lin ang="5400000" scaled="0"/>
              </a:gradFill>
            </a:endParaRPr>
          </a:p>
        </p:txBody>
      </p:sp>
      <p:grpSp>
        <p:nvGrpSpPr>
          <p:cNvPr id="33" name="Group 32"/>
          <p:cNvGrpSpPr/>
          <p:nvPr/>
        </p:nvGrpSpPr>
        <p:grpSpPr>
          <a:xfrm>
            <a:off x="265547" y="1466490"/>
            <a:ext cx="12020462" cy="5308304"/>
            <a:chOff x="265547" y="1466490"/>
            <a:chExt cx="12020462" cy="5308304"/>
          </a:xfrm>
        </p:grpSpPr>
        <p:pic>
          <p:nvPicPr>
            <p:cNvPr id="26" name="Picture 25"/>
            <p:cNvPicPr>
              <a:picLocks noChangeAspect="1"/>
            </p:cNvPicPr>
            <p:nvPr/>
          </p:nvPicPr>
          <p:blipFill>
            <a:blip r:embed="rId5"/>
            <a:stretch>
              <a:fillRect/>
            </a:stretch>
          </p:blipFill>
          <p:spPr>
            <a:xfrm>
              <a:off x="466612" y="1544793"/>
              <a:ext cx="2876550" cy="923925"/>
            </a:xfrm>
            <a:prstGeom prst="rect">
              <a:avLst/>
            </a:prstGeom>
          </p:spPr>
        </p:pic>
        <p:pic>
          <p:nvPicPr>
            <p:cNvPr id="27" name="Picture 26"/>
            <p:cNvPicPr>
              <a:picLocks noChangeAspect="1"/>
            </p:cNvPicPr>
            <p:nvPr/>
          </p:nvPicPr>
          <p:blipFill>
            <a:blip r:embed="rId6"/>
            <a:stretch>
              <a:fillRect/>
            </a:stretch>
          </p:blipFill>
          <p:spPr>
            <a:xfrm>
              <a:off x="9051653" y="1466490"/>
              <a:ext cx="2849212" cy="1084643"/>
            </a:xfrm>
            <a:prstGeom prst="rect">
              <a:avLst/>
            </a:prstGeom>
          </p:spPr>
        </p:pic>
        <p:pic>
          <p:nvPicPr>
            <p:cNvPr id="28" name="Picture 27"/>
            <p:cNvPicPr>
              <a:picLocks noChangeAspect="1"/>
            </p:cNvPicPr>
            <p:nvPr/>
          </p:nvPicPr>
          <p:blipFill>
            <a:blip r:embed="rId7"/>
            <a:stretch>
              <a:fillRect/>
            </a:stretch>
          </p:blipFill>
          <p:spPr>
            <a:xfrm>
              <a:off x="6192076" y="1760942"/>
              <a:ext cx="2553867" cy="859215"/>
            </a:xfrm>
            <a:prstGeom prst="rect">
              <a:avLst/>
            </a:prstGeom>
          </p:spPr>
        </p:pic>
        <p:pic>
          <p:nvPicPr>
            <p:cNvPr id="29" name="Picture 28"/>
            <p:cNvPicPr>
              <a:picLocks noChangeAspect="1"/>
            </p:cNvPicPr>
            <p:nvPr/>
          </p:nvPicPr>
          <p:blipFill rotWithShape="1">
            <a:blip r:embed="rId8"/>
            <a:srcRect l="-748" t="18275" r="748" b="23713"/>
            <a:stretch/>
          </p:blipFill>
          <p:spPr>
            <a:xfrm>
              <a:off x="265547" y="5894225"/>
              <a:ext cx="4003604" cy="646746"/>
            </a:xfrm>
            <a:prstGeom prst="rect">
              <a:avLst/>
            </a:prstGeom>
          </p:spPr>
        </p:pic>
        <p:pic>
          <p:nvPicPr>
            <p:cNvPr id="30" name="Picture 29"/>
            <p:cNvPicPr>
              <a:picLocks noChangeAspect="1"/>
            </p:cNvPicPr>
            <p:nvPr/>
          </p:nvPicPr>
          <p:blipFill rotWithShape="1">
            <a:blip r:embed="rId9"/>
            <a:srcRect t="39634" b="36284"/>
            <a:stretch/>
          </p:blipFill>
          <p:spPr>
            <a:xfrm>
              <a:off x="8666509" y="6017542"/>
              <a:ext cx="3619500" cy="649144"/>
            </a:xfrm>
            <a:prstGeom prst="rect">
              <a:avLst/>
            </a:prstGeom>
          </p:spPr>
        </p:pic>
        <p:pic>
          <p:nvPicPr>
            <p:cNvPr id="31" name="Picture 30"/>
            <p:cNvPicPr>
              <a:picLocks noChangeAspect="1"/>
            </p:cNvPicPr>
            <p:nvPr/>
          </p:nvPicPr>
          <p:blipFill>
            <a:blip r:embed="rId10"/>
            <a:stretch>
              <a:fillRect/>
            </a:stretch>
          </p:blipFill>
          <p:spPr>
            <a:xfrm>
              <a:off x="4802924" y="5860394"/>
              <a:ext cx="3276600" cy="914400"/>
            </a:xfrm>
            <a:prstGeom prst="rect">
              <a:avLst/>
            </a:prstGeom>
          </p:spPr>
        </p:pic>
        <p:pic>
          <p:nvPicPr>
            <p:cNvPr id="32" name="Picture 31"/>
            <p:cNvPicPr>
              <a:picLocks noChangeAspect="1"/>
            </p:cNvPicPr>
            <p:nvPr/>
          </p:nvPicPr>
          <p:blipFill>
            <a:blip r:embed="rId11"/>
            <a:stretch>
              <a:fillRect/>
            </a:stretch>
          </p:blipFill>
          <p:spPr>
            <a:xfrm>
              <a:off x="3648872" y="1725632"/>
              <a:ext cx="2286000" cy="733425"/>
            </a:xfrm>
            <a:prstGeom prst="rect">
              <a:avLst/>
            </a:prstGeom>
          </p:spPr>
        </p:pic>
      </p:grpSp>
    </p:spTree>
    <p:extLst>
      <p:ext uri="{BB962C8B-B14F-4D97-AF65-F5344CB8AC3E}">
        <p14:creationId xmlns:p14="http://schemas.microsoft.com/office/powerpoint/2010/main" val="374401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Was ist neu?</a:t>
            </a:r>
          </a:p>
        </p:txBody>
      </p:sp>
      <p:sp>
        <p:nvSpPr>
          <p:cNvPr id="4" name="Rectangle 3"/>
          <p:cNvSpPr/>
          <p:nvPr/>
        </p:nvSpPr>
        <p:spPr bwMode="auto">
          <a:xfrm>
            <a:off x="0" y="1265014"/>
            <a:ext cx="12482933" cy="2880320"/>
          </a:xfrm>
          <a:prstGeom prst="rect">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de-DE" sz="2400" dirty="0" err="1">
              <a:solidFill>
                <a:schemeClr val="tx1">
                  <a:lumMod val="50000"/>
                </a:schemeClr>
              </a:solidFill>
              <a:ea typeface="Segoe UI" pitchFamily="34" charset="0"/>
              <a:cs typeface="Segoe UI" pitchFamily="34" charset="0"/>
            </a:endParaRPr>
          </a:p>
        </p:txBody>
      </p:sp>
      <p:sp>
        <p:nvSpPr>
          <p:cNvPr id="6" name="TextBox 5"/>
          <p:cNvSpPr txBox="1"/>
          <p:nvPr/>
        </p:nvSpPr>
        <p:spPr>
          <a:xfrm>
            <a:off x="5642173" y="3332804"/>
            <a:ext cx="432048" cy="1625060"/>
          </a:xfrm>
          <a:prstGeom prst="rect">
            <a:avLst/>
          </a:prstGeom>
          <a:noFill/>
        </p:spPr>
        <p:txBody>
          <a:bodyPr wrap="square" lIns="182880" tIns="146304" rIns="182880" bIns="146304" rtlCol="0">
            <a:spAutoFit/>
          </a:bodyPr>
          <a:lstStyle/>
          <a:p>
            <a:pPr>
              <a:lnSpc>
                <a:spcPct val="90000"/>
              </a:lnSpc>
              <a:spcAft>
                <a:spcPts val="600"/>
              </a:spcAft>
            </a:pPr>
            <a:r>
              <a:rPr lang="de-DE" sz="9600" dirty="0">
                <a:gradFill>
                  <a:gsLst>
                    <a:gs pos="2917">
                      <a:schemeClr val="tx1"/>
                    </a:gs>
                    <a:gs pos="30000">
                      <a:schemeClr val="tx1"/>
                    </a:gs>
                  </a:gsLst>
                  <a:lin ang="5400000" scaled="0"/>
                </a:gradFill>
              </a:rPr>
              <a:t>+</a:t>
            </a:r>
          </a:p>
        </p:txBody>
      </p:sp>
      <p:sp>
        <p:nvSpPr>
          <p:cNvPr id="7" name="TextBox 6"/>
          <p:cNvSpPr txBox="1"/>
          <p:nvPr/>
        </p:nvSpPr>
        <p:spPr>
          <a:xfrm>
            <a:off x="2473821" y="1533502"/>
            <a:ext cx="6120680" cy="2622256"/>
          </a:xfrm>
          <a:prstGeom prst="rect">
            <a:avLst/>
          </a:prstGeom>
          <a:noFill/>
        </p:spPr>
        <p:txBody>
          <a:bodyPr wrap="square" lIns="182880" tIns="146304" rIns="182880" bIns="146304" rtlCol="0">
            <a:spAutoFit/>
          </a:bodyPr>
          <a:lstStyle/>
          <a:p>
            <a:pPr defTabSz="932472" fontAlgn="base">
              <a:lnSpc>
                <a:spcPct val="90000"/>
              </a:lnSpc>
              <a:spcBef>
                <a:spcPct val="0"/>
              </a:spcBef>
              <a:spcAft>
                <a:spcPct val="0"/>
              </a:spcAft>
            </a:pPr>
            <a:r>
              <a:rPr lang="en-US" sz="2400" dirty="0">
                <a:solidFill>
                  <a:schemeClr val="tx1">
                    <a:lumMod val="50000"/>
                  </a:schemeClr>
                </a:solidFill>
                <a:ea typeface="Segoe UI" pitchFamily="34" charset="0"/>
                <a:cs typeface="Segoe UI" pitchFamily="34" charset="0"/>
              </a:rPr>
              <a:t>Office Pro Plus</a:t>
            </a:r>
          </a:p>
          <a:p>
            <a:pPr defTabSz="932472" fontAlgn="base">
              <a:lnSpc>
                <a:spcPct val="90000"/>
              </a:lnSpc>
              <a:spcBef>
                <a:spcPct val="0"/>
              </a:spcBef>
              <a:spcAft>
                <a:spcPct val="0"/>
              </a:spcAft>
            </a:pPr>
            <a:r>
              <a:rPr lang="en-US" sz="2400" dirty="0">
                <a:solidFill>
                  <a:schemeClr val="tx1">
                    <a:lumMod val="50000"/>
                  </a:schemeClr>
                </a:solidFill>
                <a:ea typeface="Segoe UI" pitchFamily="34" charset="0"/>
                <a:cs typeface="Segoe UI" pitchFamily="34" charset="0"/>
              </a:rPr>
              <a:t>Exchange Online</a:t>
            </a:r>
          </a:p>
          <a:p>
            <a:pPr defTabSz="932472" fontAlgn="base">
              <a:lnSpc>
                <a:spcPct val="90000"/>
              </a:lnSpc>
              <a:spcBef>
                <a:spcPct val="0"/>
              </a:spcBef>
              <a:spcAft>
                <a:spcPct val="0"/>
              </a:spcAft>
            </a:pPr>
            <a:r>
              <a:rPr lang="en-US" sz="2400" dirty="0">
                <a:solidFill>
                  <a:schemeClr val="tx1">
                    <a:lumMod val="50000"/>
                  </a:schemeClr>
                </a:solidFill>
                <a:ea typeface="Segoe UI" pitchFamily="34" charset="0"/>
                <a:cs typeface="Segoe UI" pitchFamily="34" charset="0"/>
              </a:rPr>
              <a:t>SharePoint Online</a:t>
            </a:r>
          </a:p>
          <a:p>
            <a:pPr defTabSz="932472" fontAlgn="base">
              <a:lnSpc>
                <a:spcPct val="90000"/>
              </a:lnSpc>
              <a:spcBef>
                <a:spcPct val="0"/>
              </a:spcBef>
              <a:spcAft>
                <a:spcPct val="0"/>
              </a:spcAft>
            </a:pPr>
            <a:r>
              <a:rPr lang="en-US" sz="2400" dirty="0">
                <a:solidFill>
                  <a:schemeClr val="tx1">
                    <a:lumMod val="50000"/>
                  </a:schemeClr>
                </a:solidFill>
                <a:ea typeface="Segoe UI" pitchFamily="34" charset="0"/>
                <a:cs typeface="Segoe UI" pitchFamily="34" charset="0"/>
              </a:rPr>
              <a:t>Skype for Business</a:t>
            </a:r>
          </a:p>
          <a:p>
            <a:pPr defTabSz="932472" fontAlgn="base">
              <a:lnSpc>
                <a:spcPct val="90000"/>
              </a:lnSpc>
              <a:spcBef>
                <a:spcPct val="0"/>
              </a:spcBef>
              <a:spcAft>
                <a:spcPct val="0"/>
              </a:spcAft>
            </a:pPr>
            <a:r>
              <a:rPr lang="en-US" sz="2400" dirty="0">
                <a:solidFill>
                  <a:schemeClr val="tx1">
                    <a:lumMod val="50000"/>
                  </a:schemeClr>
                </a:solidFill>
                <a:ea typeface="Segoe UI" pitchFamily="34" charset="0"/>
                <a:cs typeface="Segoe UI" pitchFamily="34" charset="0"/>
              </a:rPr>
              <a:t>Yammer</a:t>
            </a:r>
          </a:p>
          <a:p>
            <a:pPr defTabSz="932472" fontAlgn="base">
              <a:lnSpc>
                <a:spcPct val="90000"/>
              </a:lnSpc>
              <a:spcBef>
                <a:spcPct val="0"/>
              </a:spcBef>
              <a:spcAft>
                <a:spcPct val="0"/>
              </a:spcAft>
            </a:pPr>
            <a:r>
              <a:rPr lang="en-US" sz="2400" dirty="0">
                <a:solidFill>
                  <a:schemeClr val="tx1">
                    <a:lumMod val="50000"/>
                  </a:schemeClr>
                </a:solidFill>
                <a:ea typeface="Segoe UI" pitchFamily="34" charset="0"/>
                <a:cs typeface="Segoe UI" pitchFamily="34" charset="0"/>
              </a:rPr>
              <a:t>OneDrive</a:t>
            </a:r>
            <a:endParaRPr lang="de-DE" sz="2400" dirty="0">
              <a:solidFill>
                <a:schemeClr val="tx1">
                  <a:lumMod val="50000"/>
                </a:schemeClr>
              </a:solidFill>
              <a:ea typeface="Segoe UI" pitchFamily="34" charset="0"/>
              <a:cs typeface="Segoe UI" pitchFamily="34" charset="0"/>
            </a:endParaRPr>
          </a:p>
          <a:p>
            <a:pPr>
              <a:lnSpc>
                <a:spcPct val="90000"/>
              </a:lnSpc>
              <a:spcAft>
                <a:spcPts val="600"/>
              </a:spcAft>
            </a:pPr>
            <a:endParaRPr lang="de-DE" sz="2400" dirty="0" err="1">
              <a:gradFill>
                <a:gsLst>
                  <a:gs pos="2917">
                    <a:schemeClr val="tx1"/>
                  </a:gs>
                  <a:gs pos="30000">
                    <a:schemeClr val="tx1"/>
                  </a:gs>
                </a:gsLst>
                <a:lin ang="5400000" scaled="0"/>
              </a:gradFill>
            </a:endParaRPr>
          </a:p>
        </p:txBody>
      </p:sp>
      <p:sp>
        <p:nvSpPr>
          <p:cNvPr id="8" name="TextBox 7"/>
          <p:cNvSpPr txBox="1"/>
          <p:nvPr/>
        </p:nvSpPr>
        <p:spPr>
          <a:xfrm>
            <a:off x="169565" y="1028548"/>
            <a:ext cx="1656544" cy="1625060"/>
          </a:xfrm>
          <a:prstGeom prst="rect">
            <a:avLst/>
          </a:prstGeom>
          <a:noFill/>
        </p:spPr>
        <p:txBody>
          <a:bodyPr wrap="none" lIns="182880" tIns="146304" rIns="182880" bIns="146304" rtlCol="0">
            <a:spAutoFit/>
          </a:bodyPr>
          <a:lstStyle/>
          <a:p>
            <a:pPr>
              <a:lnSpc>
                <a:spcPct val="90000"/>
              </a:lnSpc>
              <a:spcAft>
                <a:spcPts val="600"/>
              </a:spcAft>
            </a:pPr>
            <a:r>
              <a:rPr lang="de-DE" sz="9600" dirty="0">
                <a:gradFill>
                  <a:gsLst>
                    <a:gs pos="2917">
                      <a:schemeClr val="tx1"/>
                    </a:gs>
                    <a:gs pos="30000">
                      <a:schemeClr val="tx1"/>
                    </a:gs>
                  </a:gsLst>
                  <a:lin ang="5400000" scaled="0"/>
                </a:gradFill>
              </a:rPr>
              <a:t>E3</a:t>
            </a:r>
          </a:p>
        </p:txBody>
      </p:sp>
      <p:sp>
        <p:nvSpPr>
          <p:cNvPr id="9" name="TextBox 8"/>
          <p:cNvSpPr txBox="1"/>
          <p:nvPr/>
        </p:nvSpPr>
        <p:spPr>
          <a:xfrm>
            <a:off x="258420" y="4401279"/>
            <a:ext cx="3240360" cy="1446550"/>
          </a:xfrm>
          <a:prstGeom prst="rect">
            <a:avLst/>
          </a:prstGeom>
          <a:noFill/>
        </p:spPr>
        <p:txBody>
          <a:bodyPr wrap="square" lIns="182880" tIns="146304" rIns="182880" bIns="146304" rtlCol="0">
            <a:spAutoFit/>
          </a:bodyPr>
          <a:lstStyle/>
          <a:p>
            <a:pPr>
              <a:lnSpc>
                <a:spcPct val="90000"/>
              </a:lnSpc>
              <a:spcAft>
                <a:spcPts val="600"/>
              </a:spcAft>
            </a:pPr>
            <a:r>
              <a:rPr lang="de-DE" sz="2400" dirty="0">
                <a:gradFill>
                  <a:gsLst>
                    <a:gs pos="2917">
                      <a:schemeClr val="tx1"/>
                    </a:gs>
                    <a:gs pos="30000">
                      <a:schemeClr val="tx1"/>
                    </a:gs>
                  </a:gsLst>
                  <a:lin ang="5400000" scaled="0"/>
                </a:gradFill>
              </a:rPr>
              <a:t>PSTN Conferencing</a:t>
            </a:r>
          </a:p>
          <a:p>
            <a:pPr>
              <a:lnSpc>
                <a:spcPct val="90000"/>
              </a:lnSpc>
              <a:spcAft>
                <a:spcPts val="600"/>
              </a:spcAft>
            </a:pPr>
            <a:r>
              <a:rPr lang="de-DE" sz="2400" dirty="0">
                <a:gradFill>
                  <a:gsLst>
                    <a:gs pos="2917">
                      <a:schemeClr val="tx1"/>
                    </a:gs>
                    <a:gs pos="30000">
                      <a:schemeClr val="tx1"/>
                    </a:gs>
                  </a:gsLst>
                  <a:lin ang="5400000" scaled="0"/>
                </a:gradFill>
              </a:rPr>
              <a:t>Cloud PBX</a:t>
            </a:r>
          </a:p>
          <a:p>
            <a:pPr>
              <a:lnSpc>
                <a:spcPct val="90000"/>
              </a:lnSpc>
              <a:spcAft>
                <a:spcPts val="600"/>
              </a:spcAft>
            </a:pPr>
            <a:r>
              <a:rPr lang="de-DE" sz="2400" dirty="0">
                <a:gradFill>
                  <a:gsLst>
                    <a:gs pos="2917">
                      <a:schemeClr val="tx1"/>
                    </a:gs>
                    <a:gs pos="30000">
                      <a:schemeClr val="tx1"/>
                    </a:gs>
                  </a:gsLst>
                  <a:lin ang="5400000" scaled="0"/>
                </a:gradFill>
              </a:rPr>
              <a:t>PSTN Calling</a:t>
            </a:r>
          </a:p>
        </p:txBody>
      </p:sp>
      <p:sp>
        <p:nvSpPr>
          <p:cNvPr id="10" name="TextBox 9"/>
          <p:cNvSpPr txBox="1"/>
          <p:nvPr/>
        </p:nvSpPr>
        <p:spPr>
          <a:xfrm>
            <a:off x="4130005" y="4511689"/>
            <a:ext cx="2448272" cy="1037207"/>
          </a:xfrm>
          <a:prstGeom prst="rect">
            <a:avLst/>
          </a:prstGeom>
          <a:noFill/>
        </p:spPr>
        <p:txBody>
          <a:bodyPr wrap="square" lIns="182880" tIns="146304" rIns="182880" bIns="146304" rtlCol="0">
            <a:spAutoFit/>
          </a:bodyPr>
          <a:lstStyle/>
          <a:p>
            <a:pPr>
              <a:lnSpc>
                <a:spcPct val="90000"/>
              </a:lnSpc>
              <a:spcAft>
                <a:spcPts val="600"/>
              </a:spcAft>
            </a:pPr>
            <a:r>
              <a:rPr lang="de-DE" sz="2400" dirty="0">
                <a:gradFill>
                  <a:gsLst>
                    <a:gs pos="2917">
                      <a:schemeClr val="tx1"/>
                    </a:gs>
                    <a:gs pos="30000">
                      <a:schemeClr val="tx1"/>
                    </a:gs>
                  </a:gsLst>
                  <a:lin ang="5400000" scaled="0"/>
                </a:gradFill>
              </a:rPr>
              <a:t>Power BI Pro</a:t>
            </a:r>
          </a:p>
          <a:p>
            <a:pPr>
              <a:lnSpc>
                <a:spcPct val="90000"/>
              </a:lnSpc>
              <a:spcAft>
                <a:spcPts val="600"/>
              </a:spcAft>
            </a:pPr>
            <a:r>
              <a:rPr lang="de-DE" sz="2400" dirty="0">
                <a:gradFill>
                  <a:gsLst>
                    <a:gs pos="2917">
                      <a:schemeClr val="tx1"/>
                    </a:gs>
                    <a:gs pos="30000">
                      <a:schemeClr val="tx1"/>
                    </a:gs>
                  </a:gsLst>
                  <a:lin ang="5400000" scaled="0"/>
                </a:gradFill>
              </a:rPr>
              <a:t>Delve Analytics</a:t>
            </a:r>
          </a:p>
        </p:txBody>
      </p:sp>
      <p:sp>
        <p:nvSpPr>
          <p:cNvPr id="11" name="Rectangle 10"/>
          <p:cNvSpPr/>
          <p:nvPr/>
        </p:nvSpPr>
        <p:spPr>
          <a:xfrm>
            <a:off x="7703441" y="4511689"/>
            <a:ext cx="6216650" cy="1652760"/>
          </a:xfrm>
          <a:prstGeom prst="rect">
            <a:avLst/>
          </a:prstGeom>
        </p:spPr>
        <p:txBody>
          <a:bodyPr>
            <a:spAutoFit/>
          </a:bodyPr>
          <a:lstStyle/>
          <a:p>
            <a:pPr>
              <a:lnSpc>
                <a:spcPct val="90000"/>
              </a:lnSpc>
              <a:spcAft>
                <a:spcPts val="600"/>
              </a:spcAft>
            </a:pPr>
            <a:r>
              <a:rPr lang="de-DE" sz="2400" dirty="0">
                <a:gradFill>
                  <a:gsLst>
                    <a:gs pos="2917">
                      <a:schemeClr val="tx1"/>
                    </a:gs>
                    <a:gs pos="30000">
                      <a:schemeClr val="tx1"/>
                    </a:gs>
                  </a:gsLst>
                  <a:lin ang="5400000" scaled="0"/>
                </a:gradFill>
              </a:rPr>
              <a:t>Security Management </a:t>
            </a:r>
          </a:p>
          <a:p>
            <a:pPr>
              <a:lnSpc>
                <a:spcPct val="90000"/>
              </a:lnSpc>
              <a:spcAft>
                <a:spcPts val="600"/>
              </a:spcAft>
            </a:pPr>
            <a:r>
              <a:rPr lang="de-DE" sz="2400" dirty="0">
                <a:gradFill>
                  <a:gsLst>
                    <a:gs pos="2917">
                      <a:schemeClr val="tx1"/>
                    </a:gs>
                    <a:gs pos="30000">
                      <a:schemeClr val="tx1"/>
                    </a:gs>
                  </a:gsLst>
                  <a:lin ang="5400000" scaled="0"/>
                </a:gradFill>
              </a:rPr>
              <a:t>Customer Lockbox</a:t>
            </a:r>
          </a:p>
          <a:p>
            <a:pPr>
              <a:lnSpc>
                <a:spcPct val="90000"/>
              </a:lnSpc>
              <a:spcAft>
                <a:spcPts val="600"/>
              </a:spcAft>
            </a:pPr>
            <a:r>
              <a:rPr lang="de-DE" sz="2400" dirty="0">
                <a:gradFill>
                  <a:gsLst>
                    <a:gs pos="2917">
                      <a:schemeClr val="tx1"/>
                    </a:gs>
                    <a:gs pos="30000">
                      <a:schemeClr val="tx1"/>
                    </a:gs>
                  </a:gsLst>
                  <a:lin ang="5400000" scaled="0"/>
                </a:gradFill>
              </a:rPr>
              <a:t>Advanced Threat Protection</a:t>
            </a:r>
          </a:p>
          <a:p>
            <a:pPr>
              <a:lnSpc>
                <a:spcPct val="90000"/>
              </a:lnSpc>
              <a:spcAft>
                <a:spcPts val="600"/>
              </a:spcAft>
            </a:pPr>
            <a:r>
              <a:rPr lang="de-DE" sz="2400" dirty="0">
                <a:gradFill>
                  <a:gsLst>
                    <a:gs pos="2917">
                      <a:schemeClr val="tx1"/>
                    </a:gs>
                    <a:gs pos="30000">
                      <a:schemeClr val="tx1"/>
                    </a:gs>
                  </a:gsLst>
                  <a:lin ang="5400000" scaled="0"/>
                </a:gradFill>
              </a:rPr>
              <a:t>Equivio Analytics for eDiscovery</a:t>
            </a:r>
          </a:p>
        </p:txBody>
      </p:sp>
      <p:sp>
        <p:nvSpPr>
          <p:cNvPr id="12" name="TextBox 11"/>
          <p:cNvSpPr txBox="1"/>
          <p:nvPr/>
        </p:nvSpPr>
        <p:spPr>
          <a:xfrm>
            <a:off x="5413194" y="5657502"/>
            <a:ext cx="1656544" cy="1625060"/>
          </a:xfrm>
          <a:prstGeom prst="rect">
            <a:avLst/>
          </a:prstGeom>
          <a:noFill/>
        </p:spPr>
        <p:txBody>
          <a:bodyPr wrap="none" lIns="182880" tIns="146304" rIns="182880" bIns="146304" rtlCol="0">
            <a:spAutoFit/>
          </a:bodyPr>
          <a:lstStyle/>
          <a:p>
            <a:pPr>
              <a:lnSpc>
                <a:spcPct val="90000"/>
              </a:lnSpc>
              <a:spcAft>
                <a:spcPts val="600"/>
              </a:spcAft>
            </a:pPr>
            <a:r>
              <a:rPr lang="de-DE" sz="9600" dirty="0">
                <a:gradFill>
                  <a:gsLst>
                    <a:gs pos="2917">
                      <a:schemeClr val="tx1"/>
                    </a:gs>
                    <a:gs pos="30000">
                      <a:schemeClr val="tx1"/>
                    </a:gs>
                  </a:gsLst>
                  <a:lin ang="5400000" scaled="0"/>
                </a:gradFill>
              </a:rPr>
              <a:t>E5</a:t>
            </a:r>
          </a:p>
        </p:txBody>
      </p:sp>
    </p:spTree>
    <p:extLst>
      <p:ext uri="{BB962C8B-B14F-4D97-AF65-F5344CB8AC3E}">
        <p14:creationId xmlns:p14="http://schemas.microsoft.com/office/powerpoint/2010/main" val="196855746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Cloud PBX</a:t>
            </a:r>
          </a:p>
        </p:txBody>
      </p:sp>
      <p:sp>
        <p:nvSpPr>
          <p:cNvPr id="3" name="TextBox 2"/>
          <p:cNvSpPr txBox="1"/>
          <p:nvPr/>
        </p:nvSpPr>
        <p:spPr>
          <a:xfrm>
            <a:off x="274639" y="1337022"/>
            <a:ext cx="10801200" cy="5130635"/>
          </a:xfrm>
          <a:prstGeom prst="rect">
            <a:avLst/>
          </a:prstGeom>
          <a:noFill/>
        </p:spPr>
        <p:txBody>
          <a:bodyPr wrap="square" lIns="182880" tIns="146304" rIns="182880" bIns="146304" rtlCol="0">
            <a:spAutoFit/>
          </a:bodyPr>
          <a:lstStyle/>
          <a:p>
            <a:pPr marL="342900" indent="-342900">
              <a:lnSpc>
                <a:spcPct val="90000"/>
              </a:lnSpc>
              <a:spcAft>
                <a:spcPts val="600"/>
              </a:spcAft>
              <a:buFont typeface="Arial" panose="020B0604020202020204" pitchFamily="34" charset="0"/>
              <a:buChar char="•"/>
            </a:pPr>
            <a:r>
              <a:rPr lang="de-DE" sz="2400" dirty="0">
                <a:gradFill>
                  <a:gsLst>
                    <a:gs pos="2917">
                      <a:schemeClr val="tx1"/>
                    </a:gs>
                    <a:gs pos="30000">
                      <a:schemeClr val="tx1"/>
                    </a:gs>
                  </a:gsLst>
                  <a:lin ang="5400000" scaled="0"/>
                </a:gradFill>
              </a:rPr>
              <a:t>Telefonanlage in der Cloud</a:t>
            </a:r>
          </a:p>
          <a:p>
            <a:pPr marL="342900" indent="-342900">
              <a:lnSpc>
                <a:spcPct val="90000"/>
              </a:lnSpc>
              <a:spcAft>
                <a:spcPts val="600"/>
              </a:spcAft>
              <a:buFont typeface="Arial" panose="020B0604020202020204" pitchFamily="34" charset="0"/>
              <a:buChar char="•"/>
            </a:pPr>
            <a:r>
              <a:rPr lang="de-DE" sz="2400" dirty="0">
                <a:gradFill>
                  <a:gsLst>
                    <a:gs pos="2917">
                      <a:schemeClr val="tx1"/>
                    </a:gs>
                    <a:gs pos="30000">
                      <a:schemeClr val="tx1"/>
                    </a:gs>
                  </a:gsLst>
                  <a:lin ang="5400000" scaled="0"/>
                </a:gradFill>
              </a:rPr>
              <a:t>Bestehender Telefonanschluss oder mit PSTN Calling</a:t>
            </a:r>
          </a:p>
          <a:p>
            <a:pPr marL="342900" indent="-342900">
              <a:lnSpc>
                <a:spcPct val="90000"/>
              </a:lnSpc>
              <a:spcAft>
                <a:spcPts val="600"/>
              </a:spcAft>
              <a:buFont typeface="Arial" panose="020B0604020202020204" pitchFamily="34" charset="0"/>
              <a:buChar char="•"/>
            </a:pPr>
            <a:endParaRPr lang="de-DE" sz="24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endParaRPr lang="de-DE" sz="2400" dirty="0">
              <a:gradFill>
                <a:gsLst>
                  <a:gs pos="2917">
                    <a:schemeClr val="tx1"/>
                  </a:gs>
                  <a:gs pos="30000">
                    <a:schemeClr val="tx1"/>
                  </a:gs>
                </a:gsLst>
                <a:lin ang="5400000" scaled="0"/>
              </a:gradFill>
            </a:endParaRPr>
          </a:p>
          <a:p>
            <a:pPr>
              <a:lnSpc>
                <a:spcPct val="90000"/>
              </a:lnSpc>
              <a:spcAft>
                <a:spcPts val="600"/>
              </a:spcAft>
            </a:pPr>
            <a:r>
              <a:rPr lang="de-DE" sz="2400" dirty="0">
                <a:gradFill>
                  <a:gsLst>
                    <a:gs pos="2917">
                      <a:schemeClr val="tx1"/>
                    </a:gs>
                    <a:gs pos="30000">
                      <a:schemeClr val="tx1"/>
                    </a:gs>
                  </a:gsLst>
                  <a:lin ang="5400000" scaled="0"/>
                </a:gradFill>
              </a:rPr>
              <a:t>Funktionsumfang</a:t>
            </a:r>
          </a:p>
          <a:p>
            <a:pPr>
              <a:lnSpc>
                <a:spcPct val="90000"/>
              </a:lnSpc>
              <a:spcAft>
                <a:spcPts val="600"/>
              </a:spcAft>
            </a:pPr>
            <a:r>
              <a:rPr lang="de-DE" sz="2400" dirty="0"/>
              <a:t>	- Anruf annehmen/ initiieren </a:t>
            </a:r>
          </a:p>
          <a:p>
            <a:pPr>
              <a:lnSpc>
                <a:spcPct val="90000"/>
              </a:lnSpc>
              <a:spcAft>
                <a:spcPts val="600"/>
              </a:spcAft>
            </a:pPr>
            <a:r>
              <a:rPr lang="de-DE" sz="2400" dirty="0"/>
              <a:t>	- Anrufweiterleitung und gleichzeitiges Klingeln</a:t>
            </a:r>
          </a:p>
          <a:p>
            <a:pPr>
              <a:lnSpc>
                <a:spcPct val="90000"/>
              </a:lnSpc>
              <a:spcAft>
                <a:spcPts val="600"/>
              </a:spcAft>
            </a:pPr>
            <a:r>
              <a:rPr lang="de-DE" sz="2400" dirty="0"/>
              <a:t>	- Anruf anhalten/fortsetzen</a:t>
            </a:r>
          </a:p>
          <a:p>
            <a:pPr>
              <a:lnSpc>
                <a:spcPct val="90000"/>
              </a:lnSpc>
              <a:spcAft>
                <a:spcPts val="600"/>
              </a:spcAft>
            </a:pPr>
            <a:r>
              <a:rPr lang="de-DE" sz="2400" dirty="0"/>
              <a:t>	- Anklopfen</a:t>
            </a:r>
          </a:p>
          <a:p>
            <a:pPr>
              <a:lnSpc>
                <a:spcPct val="90000"/>
              </a:lnSpc>
              <a:spcAft>
                <a:spcPts val="600"/>
              </a:spcAft>
            </a:pPr>
            <a:r>
              <a:rPr lang="de-DE" sz="2400" dirty="0"/>
              <a:t>	- Enterprise-Kalender-Anrufweiterleitung</a:t>
            </a:r>
          </a:p>
          <a:p>
            <a:pPr>
              <a:lnSpc>
                <a:spcPct val="90000"/>
              </a:lnSpc>
              <a:spcAft>
                <a:spcPts val="600"/>
              </a:spcAft>
            </a:pPr>
            <a:r>
              <a:rPr lang="de-DE" sz="2400" dirty="0"/>
              <a:t>	- Wartemusik</a:t>
            </a:r>
          </a:p>
          <a:p>
            <a:pPr>
              <a:lnSpc>
                <a:spcPct val="90000"/>
              </a:lnSpc>
              <a:spcAft>
                <a:spcPts val="600"/>
              </a:spcAft>
            </a:pPr>
            <a:r>
              <a:rPr lang="de-DE" sz="2400" dirty="0">
                <a:gradFill>
                  <a:gsLst>
                    <a:gs pos="2917">
                      <a:schemeClr val="tx1"/>
                    </a:gs>
                    <a:gs pos="30000">
                      <a:schemeClr val="tx1"/>
                    </a:gs>
                  </a:gsLst>
                  <a:lin ang="5400000" scaled="0"/>
                </a:gradFill>
              </a:rPr>
              <a:t>	...</a:t>
            </a:r>
          </a:p>
        </p:txBody>
      </p:sp>
    </p:spTree>
    <p:extLst>
      <p:ext uri="{BB962C8B-B14F-4D97-AF65-F5344CB8AC3E}">
        <p14:creationId xmlns:p14="http://schemas.microsoft.com/office/powerpoint/2010/main" val="65969648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gradFill>
                  <a:gsLst>
                    <a:gs pos="2917">
                      <a:schemeClr val="tx1"/>
                    </a:gs>
                    <a:gs pos="30000">
                      <a:schemeClr val="tx1"/>
                    </a:gs>
                  </a:gsLst>
                  <a:lin ang="5400000" scaled="0"/>
                </a:gradFill>
              </a:rPr>
              <a:t>PSTN Calling</a:t>
            </a:r>
            <a:br>
              <a:rPr lang="de-DE" dirty="0">
                <a:gradFill>
                  <a:gsLst>
                    <a:gs pos="2917">
                      <a:schemeClr val="tx1"/>
                    </a:gs>
                    <a:gs pos="30000">
                      <a:schemeClr val="tx1"/>
                    </a:gs>
                  </a:gsLst>
                  <a:lin ang="5400000" scaled="0"/>
                </a:gradFill>
              </a:rPr>
            </a:br>
            <a:br>
              <a:rPr lang="de-DE" dirty="0">
                <a:gradFill>
                  <a:gsLst>
                    <a:gs pos="2917">
                      <a:schemeClr val="tx1"/>
                    </a:gs>
                    <a:gs pos="30000">
                      <a:schemeClr val="tx1"/>
                    </a:gs>
                  </a:gsLst>
                  <a:lin ang="5400000" scaled="0"/>
                </a:gradFill>
              </a:rPr>
            </a:br>
            <a:br>
              <a:rPr lang="de-DE" dirty="0">
                <a:gradFill>
                  <a:gsLst>
                    <a:gs pos="2917">
                      <a:schemeClr val="tx1"/>
                    </a:gs>
                    <a:gs pos="30000">
                      <a:schemeClr val="tx1"/>
                    </a:gs>
                  </a:gsLst>
                  <a:lin ang="5400000" scaled="0"/>
                </a:gradFill>
              </a:rPr>
            </a:br>
            <a:br>
              <a:rPr lang="de-DE" dirty="0">
                <a:gradFill>
                  <a:gsLst>
                    <a:gs pos="2917">
                      <a:schemeClr val="tx1"/>
                    </a:gs>
                    <a:gs pos="30000">
                      <a:schemeClr val="tx1"/>
                    </a:gs>
                  </a:gsLst>
                  <a:lin ang="5400000" scaled="0"/>
                </a:gradFill>
              </a:rPr>
            </a:br>
            <a:endParaRPr lang="de-DE" dirty="0"/>
          </a:p>
        </p:txBody>
      </p:sp>
      <p:sp>
        <p:nvSpPr>
          <p:cNvPr id="3" name="Rectangle 2"/>
          <p:cNvSpPr/>
          <p:nvPr/>
        </p:nvSpPr>
        <p:spPr>
          <a:xfrm>
            <a:off x="385589" y="1337022"/>
            <a:ext cx="11778614" cy="4441216"/>
          </a:xfrm>
          <a:prstGeom prst="rect">
            <a:avLst/>
          </a:prstGeom>
        </p:spPr>
        <p:txBody>
          <a:bodyPr wrap="square">
            <a:spAutoFit/>
          </a:bodyPr>
          <a:lstStyle/>
          <a:p>
            <a:pPr marL="457200" indent="-457200">
              <a:lnSpc>
                <a:spcPct val="90000"/>
              </a:lnSpc>
              <a:spcAft>
                <a:spcPts val="600"/>
              </a:spcAft>
              <a:buFont typeface="Arial" panose="020B0604020202020204" pitchFamily="34" charset="0"/>
              <a:buChar char="•"/>
            </a:pPr>
            <a:endParaRPr lang="en-US" sz="2400" dirty="0"/>
          </a:p>
          <a:p>
            <a:pPr marL="457200" indent="-457200">
              <a:lnSpc>
                <a:spcPct val="90000"/>
              </a:lnSpc>
              <a:spcAft>
                <a:spcPts val="600"/>
              </a:spcAft>
              <a:buFont typeface="Arial" panose="020B0604020202020204" pitchFamily="34" charset="0"/>
              <a:buChar char="•"/>
            </a:pPr>
            <a:r>
              <a:rPr lang="en-US" sz="2400" dirty="0"/>
              <a:t>PSTN Calling </a:t>
            </a:r>
            <a:r>
              <a:rPr lang="en-US" sz="2400" dirty="0" err="1"/>
              <a:t>ermöglicht</a:t>
            </a:r>
            <a:r>
              <a:rPr lang="en-US" sz="2400" dirty="0"/>
              <a:t> </a:t>
            </a:r>
            <a:r>
              <a:rPr lang="en-US" sz="2400" dirty="0" err="1"/>
              <a:t>es</a:t>
            </a:r>
            <a:r>
              <a:rPr lang="en-US" sz="2400" dirty="0"/>
              <a:t> </a:t>
            </a:r>
            <a:r>
              <a:rPr lang="en-US" sz="2400" dirty="0" err="1"/>
              <a:t>Telefongespräche</a:t>
            </a:r>
            <a:r>
              <a:rPr lang="en-US" sz="2400" dirty="0"/>
              <a:t> </a:t>
            </a:r>
            <a:r>
              <a:rPr lang="en-US" sz="2400" dirty="0" err="1"/>
              <a:t>innerhalb</a:t>
            </a:r>
            <a:r>
              <a:rPr lang="en-US" sz="2400" dirty="0"/>
              <a:t> und </a:t>
            </a:r>
            <a:r>
              <a:rPr lang="en-US" sz="2400" dirty="0" err="1"/>
              <a:t>außerhalb</a:t>
            </a:r>
            <a:r>
              <a:rPr lang="en-US" sz="2400" dirty="0"/>
              <a:t> </a:t>
            </a:r>
            <a:r>
              <a:rPr lang="en-US" sz="2400" dirty="0" err="1"/>
              <a:t>einer</a:t>
            </a:r>
            <a:r>
              <a:rPr lang="en-US" sz="2400" dirty="0"/>
              <a:t> </a:t>
            </a:r>
            <a:r>
              <a:rPr lang="en-US" sz="2400" dirty="0" err="1"/>
              <a:t>Organistaion</a:t>
            </a:r>
            <a:r>
              <a:rPr lang="en-US" sz="2400" dirty="0"/>
              <a:t> </a:t>
            </a:r>
            <a:r>
              <a:rPr lang="en-US" sz="2400" dirty="0" err="1"/>
              <a:t>zu</a:t>
            </a:r>
            <a:r>
              <a:rPr lang="en-US" sz="2400" dirty="0"/>
              <a:t> </a:t>
            </a:r>
            <a:r>
              <a:rPr lang="en-US" sz="2400" dirty="0" err="1"/>
              <a:t>führen</a:t>
            </a:r>
            <a:endParaRPr lang="en-US" sz="2400" dirty="0"/>
          </a:p>
          <a:p>
            <a:pPr marL="457200" indent="-457200">
              <a:lnSpc>
                <a:spcPct val="90000"/>
              </a:lnSpc>
              <a:spcAft>
                <a:spcPts val="600"/>
              </a:spcAft>
              <a:buFont typeface="Arial" panose="020B0604020202020204" pitchFamily="34" charset="0"/>
              <a:buChar char="•"/>
            </a:pPr>
            <a:endParaRPr lang="en-US" sz="2400" dirty="0"/>
          </a:p>
          <a:p>
            <a:pPr marL="457200" indent="-457200">
              <a:lnSpc>
                <a:spcPct val="90000"/>
              </a:lnSpc>
              <a:spcAft>
                <a:spcPts val="600"/>
              </a:spcAft>
              <a:buFont typeface="Arial" panose="020B0604020202020204" pitchFamily="34" charset="0"/>
              <a:buChar char="•"/>
            </a:pPr>
            <a:r>
              <a:rPr lang="en-US" sz="2400" dirty="0"/>
              <a:t>Microsoft </a:t>
            </a:r>
            <a:r>
              <a:rPr lang="en-US" sz="2400" dirty="0" err="1"/>
              <a:t>wird</a:t>
            </a:r>
            <a:r>
              <a:rPr lang="en-US" sz="2400" dirty="0"/>
              <a:t> </a:t>
            </a:r>
            <a:r>
              <a:rPr lang="en-US" sz="2400" dirty="0" err="1"/>
              <a:t>zum</a:t>
            </a:r>
            <a:r>
              <a:rPr lang="en-US" sz="2400" dirty="0"/>
              <a:t> </a:t>
            </a:r>
            <a:r>
              <a:rPr lang="en-US" sz="2400" dirty="0" err="1"/>
              <a:t>Telekommunikationsprovider</a:t>
            </a:r>
            <a:r>
              <a:rPr lang="en-US" sz="2400" dirty="0"/>
              <a:t> </a:t>
            </a:r>
          </a:p>
          <a:p>
            <a:pPr marL="457200" indent="-457200">
              <a:lnSpc>
                <a:spcPct val="90000"/>
              </a:lnSpc>
              <a:spcAft>
                <a:spcPts val="600"/>
              </a:spcAft>
              <a:buFont typeface="Arial" panose="020B0604020202020204" pitchFamily="34" charset="0"/>
              <a:buChar char="•"/>
            </a:pPr>
            <a:endParaRPr lang="en-US" sz="2400" dirty="0"/>
          </a:p>
          <a:p>
            <a:pPr marL="457200" indent="-457200">
              <a:lnSpc>
                <a:spcPct val="90000"/>
              </a:lnSpc>
              <a:spcAft>
                <a:spcPts val="600"/>
              </a:spcAft>
              <a:buFont typeface="Arial" panose="020B0604020202020204" pitchFamily="34" charset="0"/>
              <a:buChar char="•"/>
            </a:pPr>
            <a:r>
              <a:rPr lang="en-US" sz="2400" dirty="0" err="1"/>
              <a:t>Portierung</a:t>
            </a:r>
            <a:r>
              <a:rPr lang="en-US" sz="2400" dirty="0"/>
              <a:t> von </a:t>
            </a:r>
            <a:r>
              <a:rPr lang="en-US" sz="2400" dirty="0" err="1"/>
              <a:t>vorhandenen</a:t>
            </a:r>
            <a:r>
              <a:rPr lang="en-US" sz="2400" dirty="0"/>
              <a:t> </a:t>
            </a:r>
            <a:r>
              <a:rPr lang="en-US" sz="2400" dirty="0" err="1"/>
              <a:t>Rufnummern</a:t>
            </a:r>
            <a:endParaRPr lang="en-US" sz="2400" dirty="0"/>
          </a:p>
          <a:p>
            <a:pPr marL="457200" indent="-457200">
              <a:lnSpc>
                <a:spcPct val="90000"/>
              </a:lnSpc>
              <a:spcAft>
                <a:spcPts val="600"/>
              </a:spcAft>
              <a:buFont typeface="Arial" panose="020B0604020202020204" pitchFamily="34" charset="0"/>
              <a:buChar char="•"/>
            </a:pPr>
            <a:endParaRPr lang="en-US" sz="2400" dirty="0"/>
          </a:p>
          <a:p>
            <a:pPr marL="457200" indent="-457200">
              <a:lnSpc>
                <a:spcPct val="90000"/>
              </a:lnSpc>
              <a:spcAft>
                <a:spcPts val="600"/>
              </a:spcAft>
              <a:buFont typeface="Arial" panose="020B0604020202020204" pitchFamily="34" charset="0"/>
              <a:buChar char="•"/>
            </a:pPr>
            <a:r>
              <a:rPr lang="en-US" sz="2400" dirty="0" err="1"/>
              <a:t>Bestellen</a:t>
            </a:r>
            <a:r>
              <a:rPr lang="en-US" sz="2400" dirty="0"/>
              <a:t>/</a:t>
            </a:r>
            <a:r>
              <a:rPr lang="en-US" sz="2400" dirty="0" err="1"/>
              <a:t>Zuweisen</a:t>
            </a:r>
            <a:r>
              <a:rPr lang="en-US" sz="2400" dirty="0"/>
              <a:t> von </a:t>
            </a:r>
            <a:r>
              <a:rPr lang="en-US" sz="2400" dirty="0" err="1"/>
              <a:t>neuen</a:t>
            </a:r>
            <a:r>
              <a:rPr lang="en-US" sz="2400" dirty="0"/>
              <a:t> </a:t>
            </a:r>
            <a:r>
              <a:rPr lang="en-US" sz="2400" dirty="0" err="1"/>
              <a:t>Rufnummern</a:t>
            </a:r>
            <a:endParaRPr lang="en-US" sz="2400" dirty="0"/>
          </a:p>
          <a:p>
            <a:pPr marL="457200" indent="-457200">
              <a:lnSpc>
                <a:spcPct val="90000"/>
              </a:lnSpc>
              <a:spcAft>
                <a:spcPts val="600"/>
              </a:spcAft>
              <a:buFont typeface="Arial" panose="020B0604020202020204" pitchFamily="34" charset="0"/>
              <a:buChar char="•"/>
            </a:pPr>
            <a:endParaRPr lang="en-US" sz="2400" dirty="0"/>
          </a:p>
          <a:p>
            <a:pPr marL="457200" indent="-457200">
              <a:lnSpc>
                <a:spcPct val="90000"/>
              </a:lnSpc>
              <a:spcAft>
                <a:spcPts val="600"/>
              </a:spcAft>
              <a:buFont typeface="Arial" panose="020B0604020202020204" pitchFamily="34" charset="0"/>
              <a:buChar char="•"/>
            </a:pPr>
            <a:r>
              <a:rPr lang="en-US" sz="2400" dirty="0" err="1"/>
              <a:t>Verfügbarkeit</a:t>
            </a:r>
            <a:r>
              <a:rPr lang="en-US" sz="2400"/>
              <a:t> in DE = H2 2017</a:t>
            </a:r>
            <a:endParaRPr lang="de-DE" sz="2400" dirty="0"/>
          </a:p>
        </p:txBody>
      </p:sp>
      <p:sp>
        <p:nvSpPr>
          <p:cNvPr id="4" name="Rectangle 3"/>
          <p:cNvSpPr/>
          <p:nvPr/>
        </p:nvSpPr>
        <p:spPr>
          <a:xfrm>
            <a:off x="3109913" y="3035598"/>
            <a:ext cx="6216650" cy="369332"/>
          </a:xfrm>
          <a:prstGeom prst="rect">
            <a:avLst/>
          </a:prstGeom>
        </p:spPr>
        <p:txBody>
          <a:bodyPr>
            <a:spAutoFit/>
          </a:bodyPr>
          <a:lstStyle/>
          <a:p>
            <a:endParaRPr lang="de-DE" dirty="0"/>
          </a:p>
        </p:txBody>
      </p:sp>
      <p:pic>
        <p:nvPicPr>
          <p:cNvPr id="5" name="Picture 4"/>
          <p:cNvPicPr>
            <a:picLocks noChangeAspect="1"/>
          </p:cNvPicPr>
          <p:nvPr/>
        </p:nvPicPr>
        <p:blipFill>
          <a:blip r:embed="rId3"/>
          <a:stretch>
            <a:fillRect/>
          </a:stretch>
        </p:blipFill>
        <p:spPr>
          <a:xfrm>
            <a:off x="8253273" y="3827940"/>
            <a:ext cx="3910930" cy="2531390"/>
          </a:xfrm>
          <a:prstGeom prst="rect">
            <a:avLst/>
          </a:prstGeom>
        </p:spPr>
      </p:pic>
    </p:spTree>
    <p:extLst>
      <p:ext uri="{BB962C8B-B14F-4D97-AF65-F5344CB8AC3E}">
        <p14:creationId xmlns:p14="http://schemas.microsoft.com/office/powerpoint/2010/main" val="164730405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gradFill>
                  <a:gsLst>
                    <a:gs pos="2917">
                      <a:schemeClr val="tx1"/>
                    </a:gs>
                    <a:gs pos="30000">
                      <a:schemeClr val="tx1"/>
                    </a:gs>
                  </a:gsLst>
                  <a:lin ang="5400000" scaled="0"/>
                </a:gradFill>
              </a:rPr>
              <a:t>PSTN Conferencing</a:t>
            </a:r>
            <a:endParaRPr lang="de-DE" dirty="0"/>
          </a:p>
        </p:txBody>
      </p:sp>
      <p:pic>
        <p:nvPicPr>
          <p:cNvPr id="4" name="Picture 3"/>
          <p:cNvPicPr>
            <a:picLocks noChangeAspect="1"/>
          </p:cNvPicPr>
          <p:nvPr/>
        </p:nvPicPr>
        <p:blipFill>
          <a:blip r:embed="rId2"/>
          <a:stretch>
            <a:fillRect/>
          </a:stretch>
        </p:blipFill>
        <p:spPr>
          <a:xfrm>
            <a:off x="7630303" y="3137222"/>
            <a:ext cx="4533900" cy="2543175"/>
          </a:xfrm>
          <a:prstGeom prst="rect">
            <a:avLst/>
          </a:prstGeom>
        </p:spPr>
      </p:pic>
      <p:sp>
        <p:nvSpPr>
          <p:cNvPr id="5" name="Rectangle 4"/>
          <p:cNvSpPr/>
          <p:nvPr/>
        </p:nvSpPr>
        <p:spPr>
          <a:xfrm>
            <a:off x="385589" y="1337022"/>
            <a:ext cx="11778614" cy="1203406"/>
          </a:xfrm>
          <a:prstGeom prst="rect">
            <a:avLst/>
          </a:prstGeom>
        </p:spPr>
        <p:txBody>
          <a:bodyPr wrap="square">
            <a:spAutoFit/>
          </a:bodyPr>
          <a:lstStyle/>
          <a:p>
            <a:pPr marL="342900" indent="-342900">
              <a:buFont typeface="Arial" panose="020B0604020202020204" pitchFamily="34" charset="0"/>
              <a:buChar char="•"/>
            </a:pPr>
            <a:r>
              <a:rPr lang="de-DE" sz="2400" dirty="0"/>
              <a:t>Einwahl in Telefonkonferenzen mithilfe eines PSTN-Telefons (Festnetztelefons) </a:t>
            </a:r>
          </a:p>
          <a:p>
            <a:pPr marL="457200" indent="-457200">
              <a:lnSpc>
                <a:spcPct val="90000"/>
              </a:lnSpc>
              <a:spcAft>
                <a:spcPts val="600"/>
              </a:spcAft>
              <a:buFont typeface="Arial" panose="020B0604020202020204" pitchFamily="34" charset="0"/>
              <a:buChar char="•"/>
            </a:pPr>
            <a:endParaRPr lang="en-US" sz="2400" dirty="0"/>
          </a:p>
          <a:p>
            <a:pPr marL="457200" indent="-457200">
              <a:lnSpc>
                <a:spcPct val="90000"/>
              </a:lnSpc>
              <a:spcAft>
                <a:spcPts val="600"/>
              </a:spcAft>
              <a:buFont typeface="Arial" panose="020B0604020202020204" pitchFamily="34" charset="0"/>
              <a:buChar char="•"/>
            </a:pPr>
            <a:endParaRPr lang="en-US" sz="2400" dirty="0"/>
          </a:p>
        </p:txBody>
      </p:sp>
    </p:spTree>
    <p:extLst>
      <p:ext uri="{BB962C8B-B14F-4D97-AF65-F5344CB8AC3E}">
        <p14:creationId xmlns:p14="http://schemas.microsoft.com/office/powerpoint/2010/main" val="56840864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4427"/>
          <a:stretch/>
        </p:blipFill>
        <p:spPr>
          <a:xfrm>
            <a:off x="1537717" y="328910"/>
            <a:ext cx="9177808" cy="6578618"/>
          </a:xfrm>
          <a:prstGeom prst="rect">
            <a:avLst/>
          </a:prstGeom>
        </p:spPr>
      </p:pic>
    </p:spTree>
    <p:extLst>
      <p:ext uri="{BB962C8B-B14F-4D97-AF65-F5344CB8AC3E}">
        <p14:creationId xmlns:p14="http://schemas.microsoft.com/office/powerpoint/2010/main" val="1186588194"/>
      </p:ext>
    </p:extLst>
  </p:cSld>
  <p:clrMapOvr>
    <a:masterClrMapping/>
  </p:clrMapOvr>
  <p:transition>
    <p:fade/>
  </p:transition>
</p:sld>
</file>

<file path=ppt/theme/theme1.xml><?xml version="1.0" encoding="utf-8"?>
<a:theme xmlns:a="http://schemas.openxmlformats.org/drawingml/2006/main" name="WHITE TEMPLATE">
  <a:themeElements>
    <a:clrScheme name="MSVID White and Teal_10-2014">
      <a:dk1>
        <a:srgbClr val="505050"/>
      </a:dk1>
      <a:lt1>
        <a:srgbClr val="FFFFFF"/>
      </a:lt1>
      <a:dk2>
        <a:srgbClr val="008272"/>
      </a:dk2>
      <a:lt2>
        <a:srgbClr val="D5F7F6"/>
      </a:lt2>
      <a:accent1>
        <a:srgbClr val="008272"/>
      </a:accent1>
      <a:accent2>
        <a:srgbClr val="B4009E"/>
      </a:accent2>
      <a:accent3>
        <a:srgbClr val="004B50"/>
      </a:accent3>
      <a:accent4>
        <a:srgbClr val="0078D7"/>
      </a:accent4>
      <a:accent5>
        <a:srgbClr val="5C2D91"/>
      </a:accent5>
      <a:accent6>
        <a:srgbClr val="D83B01"/>
      </a:accent6>
      <a:hlink>
        <a:srgbClr val="008272"/>
      </a:hlink>
      <a:folHlink>
        <a:srgbClr val="00827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oduct_Brand_template_16-9_Business_TEAL_1" id="{5E4F6A35-5222-4964-BF6B-D8D6040D0130}" vid="{5DED90E8-4E6D-48DC-ABF5-5DF803FF6458}"/>
    </a:ext>
  </a:extLst>
</a:theme>
</file>

<file path=ppt/theme/theme2.xml><?xml version="1.0" encoding="utf-8"?>
<a:theme xmlns:a="http://schemas.openxmlformats.org/drawingml/2006/main" name="COLOR TEMPLATE">
  <a:themeElements>
    <a:clrScheme name="MSVID Dark Teal">
      <a:dk1>
        <a:srgbClr val="505050"/>
      </a:dk1>
      <a:lt1>
        <a:srgbClr val="FFFFFF"/>
      </a:lt1>
      <a:dk2>
        <a:srgbClr val="004B50"/>
      </a:dk2>
      <a:lt2>
        <a:srgbClr val="D5F7F6"/>
      </a:lt2>
      <a:accent1>
        <a:srgbClr val="008272"/>
      </a:accent1>
      <a:accent2>
        <a:srgbClr val="B4009E"/>
      </a:accent2>
      <a:accent3>
        <a:srgbClr val="0078D7"/>
      </a:accent3>
      <a:accent4>
        <a:srgbClr val="5C2D91"/>
      </a:accent4>
      <a:accent5>
        <a:srgbClr val="107C10"/>
      </a:accent5>
      <a:accent6>
        <a:srgbClr val="D83B01"/>
      </a:accent6>
      <a:hlink>
        <a:srgbClr val="D5F7F6"/>
      </a:hlink>
      <a:folHlink>
        <a:srgbClr val="D5F7F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oduct_Brand_template_16-9_Business_TEAL_1" id="{5E4F6A35-5222-4964-BF6B-D8D6040D0130}" vid="{D6D7072B-460D-45E3-8B23-E8AF0E790F2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1" ma:contentTypeDescription="Create a new document." ma:contentTypeScope="" ma:versionID="39dd6e28de13981fc99600d481b1de5c">
  <xsd:schema xmlns:xsd="http://www.w3.org/2001/XMLSchema" xmlns:xs="http://www.w3.org/2001/XMLSchema" xmlns:p="http://schemas.microsoft.com/office/2006/metadata/properties" xmlns:ns3="630a2e83-186a-4a0f-ab27-bee8a8096abc" targetNamespace="http://schemas.microsoft.com/office/2006/metadata/properties" ma:root="true" ma:fieldsID="e5a18a002045f9f0e2a3c9cc06ab2675" ns3:_="">
    <xsd:import namespace="630a2e83-186a-4a0f-ab27-bee8a8096abc"/>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0a2e83-186a-4a0f-ab27-bee8a8096ab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42678F0-6EA3-4F58-92F2-E73D80B536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0a2e83-186a-4a0f-ab27-bee8a8096a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purl.org/dc/elements/1.1/"/>
    <ds:schemaRef ds:uri="http://schemas.microsoft.com/office/2006/metadata/properties"/>
    <ds:schemaRef ds:uri="http://purl.org/dc/terms/"/>
    <ds:schemaRef ds:uri="630a2e83-186a-4a0f-ab27-bee8a8096abc"/>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Product_Brand_template_16-9_Business_TEAL_1</Template>
  <TotalTime>0</TotalTime>
  <Words>724</Words>
  <Application>Microsoft Office PowerPoint</Application>
  <PresentationFormat>Custom</PresentationFormat>
  <Paragraphs>120</Paragraphs>
  <Slides>16</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Consolas</vt:lpstr>
      <vt:lpstr>Segoe UI</vt:lpstr>
      <vt:lpstr>Segoe UI Light</vt:lpstr>
      <vt:lpstr>Wingdings</vt:lpstr>
      <vt:lpstr>WHITE TEMPLATE</vt:lpstr>
      <vt:lpstr>COLOR TEMPLATE</vt:lpstr>
      <vt:lpstr> Office365 E5 Plan </vt:lpstr>
      <vt:lpstr>Office 365 – Wachstum</vt:lpstr>
      <vt:lpstr>Office 365 – Nutzung</vt:lpstr>
      <vt:lpstr>Office 365 – Pläne im Überblick</vt:lpstr>
      <vt:lpstr>Was ist neu?</vt:lpstr>
      <vt:lpstr>Cloud PBX</vt:lpstr>
      <vt:lpstr>PSTN Calling    </vt:lpstr>
      <vt:lpstr>PSTN Conferencing</vt:lpstr>
      <vt:lpstr>PowerPoint Presentation</vt:lpstr>
      <vt:lpstr>Power Bi Pro</vt:lpstr>
      <vt:lpstr>Delve Analytics</vt:lpstr>
      <vt:lpstr>Delve Analytics – Outlook Addin</vt:lpstr>
      <vt:lpstr>Customer Lockbox</vt:lpstr>
      <vt:lpstr>Advanced Threat Protection </vt:lpstr>
      <vt:lpstr>Office 365 Advanced Security Management</vt:lpstr>
      <vt:lpstr>PowerPoint Presentation</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365 – E5</dc:title>
  <dc:subject>&lt;Speech title here&gt;</dc:subject>
  <dc:creator>Denis Buco</dc:creator>
  <cp:keywords>MSVID, Brand Guidelines, Branding, Visual Identity, grid</cp:keywords>
  <dc:description>Template: Maryfj_x000d_
Formatting: _x000d_
Audience Type:</dc:description>
  <cp:lastModifiedBy>Denis Buco</cp:lastModifiedBy>
  <cp:revision>40</cp:revision>
  <dcterms:created xsi:type="dcterms:W3CDTF">2016-07-03T11:40:54Z</dcterms:created>
  <dcterms:modified xsi:type="dcterms:W3CDTF">2016-09-07T10:33:17Z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ies>
</file>